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71" r:id="rId11"/>
    <p:sldId id="272" r:id="rId12"/>
    <p:sldId id="273" r:id="rId13"/>
    <p:sldId id="262" r:id="rId14"/>
    <p:sldId id="263" r:id="rId15"/>
    <p:sldId id="264" r:id="rId16"/>
    <p:sldId id="265" r:id="rId17"/>
    <p:sldId id="266" r:id="rId18"/>
    <p:sldId id="267" r:id="rId19"/>
    <p:sldId id="268" r:id="rId20"/>
    <p:sldId id="269" r:id="rId21"/>
    <p:sldId id="270"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AA7A2A-CDC8-1177-F41D-A42D03E680EA}" v="19" dt="2024-02-02T19:55:38.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 Goletski" userId="S::ggoletski@ecuad.ca::c229479d-82bc-4d5a-a1a1-7f4257e35f19" providerId="AD" clId="Web-{C4AA7A2A-CDC8-1177-F41D-A42D03E680EA}"/>
    <pc:docChg chg="modSld">
      <pc:chgData name="Gil Goletski" userId="S::ggoletski@ecuad.ca::c229479d-82bc-4d5a-a1a1-7f4257e35f19" providerId="AD" clId="Web-{C4AA7A2A-CDC8-1177-F41D-A42D03E680EA}" dt="2024-02-02T19:55:38.485" v="18" actId="20577"/>
      <pc:docMkLst>
        <pc:docMk/>
      </pc:docMkLst>
      <pc:sldChg chg="modSp">
        <pc:chgData name="Gil Goletski" userId="S::ggoletski@ecuad.ca::c229479d-82bc-4d5a-a1a1-7f4257e35f19" providerId="AD" clId="Web-{C4AA7A2A-CDC8-1177-F41D-A42D03E680EA}" dt="2024-02-02T19:55:38.485" v="18" actId="20577"/>
        <pc:sldMkLst>
          <pc:docMk/>
          <pc:sldMk cId="0" sldId="258"/>
        </pc:sldMkLst>
        <pc:spChg chg="mod">
          <ac:chgData name="Gil Goletski" userId="S::ggoletski@ecuad.ca::c229479d-82bc-4d5a-a1a1-7f4257e35f19" providerId="AD" clId="Web-{C4AA7A2A-CDC8-1177-F41D-A42D03E680EA}" dt="2024-02-02T19:55:38.485" v="18" actId="20577"/>
          <ac:spMkLst>
            <pc:docMk/>
            <pc:sldMk cId="0" sldId="258"/>
            <ac:spMk id="76" creationId="{00000000-0000-0000-0000-000000000000}"/>
          </ac:spMkLst>
        </pc:spChg>
      </pc:sldChg>
    </pc:docChg>
  </pc:docChgLst>
  <pc:docChgLst>
    <pc:chgData name="Gil Goletski" userId="S::ggoletski@ecuad.ca::c229479d-82bc-4d5a-a1a1-7f4257e35f19" providerId="AD" clId="Web-{570BCF24-A244-4D27-B842-9DC5782C75C8}"/>
    <pc:docChg chg="addSld modSld">
      <pc:chgData name="Gil Goletski" userId="S::ggoletski@ecuad.ca::c229479d-82bc-4d5a-a1a1-7f4257e35f19" providerId="AD" clId="Web-{570BCF24-A244-4D27-B842-9DC5782C75C8}" dt="2024-01-15T19:02:03.062" v="1297" actId="20577"/>
      <pc:docMkLst>
        <pc:docMk/>
      </pc:docMkLst>
      <pc:sldChg chg="modSp">
        <pc:chgData name="Gil Goletski" userId="S::ggoletski@ecuad.ca::c229479d-82bc-4d5a-a1a1-7f4257e35f19" providerId="AD" clId="Web-{570BCF24-A244-4D27-B842-9DC5782C75C8}" dt="2024-01-15T19:02:03.062" v="1297" actId="20577"/>
        <pc:sldMkLst>
          <pc:docMk/>
          <pc:sldMk cId="0" sldId="266"/>
        </pc:sldMkLst>
        <pc:spChg chg="mod">
          <ac:chgData name="Gil Goletski" userId="S::ggoletski@ecuad.ca::c229479d-82bc-4d5a-a1a1-7f4257e35f19" providerId="AD" clId="Web-{570BCF24-A244-4D27-B842-9DC5782C75C8}" dt="2024-01-15T19:02:03.062" v="1297" actId="20577"/>
          <ac:spMkLst>
            <pc:docMk/>
            <pc:sldMk cId="0" sldId="266"/>
            <ac:spMk id="150" creationId="{00000000-0000-0000-0000-000000000000}"/>
          </ac:spMkLst>
        </pc:spChg>
      </pc:sldChg>
      <pc:sldChg chg="addSp delSp modSp add replId">
        <pc:chgData name="Gil Goletski" userId="S::ggoletski@ecuad.ca::c229479d-82bc-4d5a-a1a1-7f4257e35f19" providerId="AD" clId="Web-{570BCF24-A244-4D27-B842-9DC5782C75C8}" dt="2024-01-15T18:54:36.588" v="1292" actId="1076"/>
        <pc:sldMkLst>
          <pc:docMk/>
          <pc:sldMk cId="2097362073" sldId="271"/>
        </pc:sldMkLst>
        <pc:spChg chg="mod">
          <ac:chgData name="Gil Goletski" userId="S::ggoletski@ecuad.ca::c229479d-82bc-4d5a-a1a1-7f4257e35f19" providerId="AD" clId="Web-{570BCF24-A244-4D27-B842-9DC5782C75C8}" dt="2024-01-15T18:22:01.032" v="268" actId="1076"/>
          <ac:spMkLst>
            <pc:docMk/>
            <pc:sldMk cId="2097362073" sldId="271"/>
            <ac:spMk id="100" creationId="{0AC89F11-CAD3-1D45-6109-457D720C75C9}"/>
          </ac:spMkLst>
        </pc:spChg>
        <pc:spChg chg="mod">
          <ac:chgData name="Gil Goletski" userId="S::ggoletski@ecuad.ca::c229479d-82bc-4d5a-a1a1-7f4257e35f19" providerId="AD" clId="Web-{570BCF24-A244-4D27-B842-9DC5782C75C8}" dt="2024-01-15T18:54:36.588" v="1292" actId="1076"/>
          <ac:spMkLst>
            <pc:docMk/>
            <pc:sldMk cId="2097362073" sldId="271"/>
            <ac:spMk id="101" creationId="{74B6DD79-296C-70BD-51D0-13A5B51A1C75}"/>
          </ac:spMkLst>
        </pc:spChg>
        <pc:spChg chg="del mod">
          <ac:chgData name="Gil Goletski" userId="S::ggoletski@ecuad.ca::c229479d-82bc-4d5a-a1a1-7f4257e35f19" providerId="AD" clId="Web-{570BCF24-A244-4D27-B842-9DC5782C75C8}" dt="2024-01-15T18:29:03.819" v="376"/>
          <ac:spMkLst>
            <pc:docMk/>
            <pc:sldMk cId="2097362073" sldId="271"/>
            <ac:spMk id="103" creationId="{66CFE8DF-3295-5C8C-C3B6-DE7D4B51EA32}"/>
          </ac:spMkLst>
        </pc:spChg>
        <pc:spChg chg="mod">
          <ac:chgData name="Gil Goletski" userId="S::ggoletski@ecuad.ca::c229479d-82bc-4d5a-a1a1-7f4257e35f19" providerId="AD" clId="Web-{570BCF24-A244-4D27-B842-9DC5782C75C8}" dt="2024-01-15T18:30:12.445" v="403" actId="1076"/>
          <ac:spMkLst>
            <pc:docMk/>
            <pc:sldMk cId="2097362073" sldId="271"/>
            <ac:spMk id="105" creationId="{A7388450-ED61-7D19-15B7-1A33C9A315A0}"/>
          </ac:spMkLst>
        </pc:spChg>
        <pc:picChg chg="add del mod">
          <ac:chgData name="Gil Goletski" userId="S::ggoletski@ecuad.ca::c229479d-82bc-4d5a-a1a1-7f4257e35f19" providerId="AD" clId="Web-{570BCF24-A244-4D27-B842-9DC5782C75C8}" dt="2024-01-15T18:29:08.819" v="379"/>
          <ac:picMkLst>
            <pc:docMk/>
            <pc:sldMk cId="2097362073" sldId="271"/>
            <ac:picMk id="2" creationId="{56875D43-D1E5-8787-E15E-947F24178181}"/>
          </ac:picMkLst>
        </pc:picChg>
        <pc:picChg chg="add del mod">
          <ac:chgData name="Gil Goletski" userId="S::ggoletski@ecuad.ca::c229479d-82bc-4d5a-a1a1-7f4257e35f19" providerId="AD" clId="Web-{570BCF24-A244-4D27-B842-9DC5782C75C8}" dt="2024-01-15T18:30:23.242" v="405"/>
          <ac:picMkLst>
            <pc:docMk/>
            <pc:sldMk cId="2097362073" sldId="271"/>
            <ac:picMk id="3" creationId="{532A9DA4-FD25-3B43-6817-37E5E7FCCA58}"/>
          </ac:picMkLst>
        </pc:picChg>
        <pc:picChg chg="add mod">
          <ac:chgData name="Gil Goletski" userId="S::ggoletski@ecuad.ca::c229479d-82bc-4d5a-a1a1-7f4257e35f19" providerId="AD" clId="Web-{570BCF24-A244-4D27-B842-9DC5782C75C8}" dt="2024-01-15T18:30:16.851" v="404" actId="1076"/>
          <ac:picMkLst>
            <pc:docMk/>
            <pc:sldMk cId="2097362073" sldId="271"/>
            <ac:picMk id="4" creationId="{204677C2-16FC-9425-E45D-D126E12A14ED}"/>
          </ac:picMkLst>
        </pc:picChg>
        <pc:picChg chg="del">
          <ac:chgData name="Gil Goletski" userId="S::ggoletski@ecuad.ca::c229479d-82bc-4d5a-a1a1-7f4257e35f19" providerId="AD" clId="Web-{570BCF24-A244-4D27-B842-9DC5782C75C8}" dt="2024-01-15T18:20:36.359" v="229"/>
          <ac:picMkLst>
            <pc:docMk/>
            <pc:sldMk cId="2097362073" sldId="271"/>
            <ac:picMk id="102" creationId="{1F761AFC-297F-F89B-A266-F01E1FDF898D}"/>
          </ac:picMkLst>
        </pc:picChg>
        <pc:picChg chg="del">
          <ac:chgData name="Gil Goletski" userId="S::ggoletski@ecuad.ca::c229479d-82bc-4d5a-a1a1-7f4257e35f19" providerId="AD" clId="Web-{570BCF24-A244-4D27-B842-9DC5782C75C8}" dt="2024-01-15T18:22:49.595" v="278"/>
          <ac:picMkLst>
            <pc:docMk/>
            <pc:sldMk cId="2097362073" sldId="271"/>
            <ac:picMk id="104" creationId="{07A2023E-3633-20B1-C45C-BCEA068A5580}"/>
          </ac:picMkLst>
        </pc:picChg>
      </pc:sldChg>
      <pc:sldChg chg="modSp add replId">
        <pc:chgData name="Gil Goletski" userId="S::ggoletski@ecuad.ca::c229479d-82bc-4d5a-a1a1-7f4257e35f19" providerId="AD" clId="Web-{570BCF24-A244-4D27-B842-9DC5782C75C8}" dt="2024-01-15T18:54:45.150" v="1293" actId="1076"/>
        <pc:sldMkLst>
          <pc:docMk/>
          <pc:sldMk cId="1601477001" sldId="272"/>
        </pc:sldMkLst>
        <pc:spChg chg="mod">
          <ac:chgData name="Gil Goletski" userId="S::ggoletski@ecuad.ca::c229479d-82bc-4d5a-a1a1-7f4257e35f19" providerId="AD" clId="Web-{570BCF24-A244-4D27-B842-9DC5782C75C8}" dt="2024-01-15T18:54:45.150" v="1293" actId="1076"/>
          <ac:spMkLst>
            <pc:docMk/>
            <pc:sldMk cId="1601477001" sldId="272"/>
            <ac:spMk id="100" creationId="{73B0A504-CE34-9A2A-233B-4FC16157913B}"/>
          </ac:spMkLst>
        </pc:spChg>
        <pc:spChg chg="mod">
          <ac:chgData name="Gil Goletski" userId="S::ggoletski@ecuad.ca::c229479d-82bc-4d5a-a1a1-7f4257e35f19" providerId="AD" clId="Web-{570BCF24-A244-4D27-B842-9DC5782C75C8}" dt="2024-01-15T18:53:19.977" v="1281" actId="20577"/>
          <ac:spMkLst>
            <pc:docMk/>
            <pc:sldMk cId="1601477001" sldId="272"/>
            <ac:spMk id="101" creationId="{6D596318-2CDB-C4A1-C013-731BC800C812}"/>
          </ac:spMkLst>
        </pc:spChg>
        <pc:spChg chg="mod">
          <ac:chgData name="Gil Goletski" userId="S::ggoletski@ecuad.ca::c229479d-82bc-4d5a-a1a1-7f4257e35f19" providerId="AD" clId="Web-{570BCF24-A244-4D27-B842-9DC5782C75C8}" dt="2024-01-15T18:32:35.228" v="480" actId="1076"/>
          <ac:spMkLst>
            <pc:docMk/>
            <pc:sldMk cId="1601477001" sldId="272"/>
            <ac:spMk id="105" creationId="{8B08B196-2E9C-B6E6-601E-C481A65A76F6}"/>
          </ac:spMkLst>
        </pc:spChg>
        <pc:picChg chg="mod">
          <ac:chgData name="Gil Goletski" userId="S::ggoletski@ecuad.ca::c229479d-82bc-4d5a-a1a1-7f4257e35f19" providerId="AD" clId="Web-{570BCF24-A244-4D27-B842-9DC5782C75C8}" dt="2024-01-15T18:32:27.290" v="478" actId="1076"/>
          <ac:picMkLst>
            <pc:docMk/>
            <pc:sldMk cId="1601477001" sldId="272"/>
            <ac:picMk id="4" creationId="{9EED3EC6-0D20-DB74-C2F9-95E078F51789}"/>
          </ac:picMkLst>
        </pc:picChg>
      </pc:sldChg>
      <pc:sldChg chg="addSp delSp modSp new mod modClrScheme chgLayout">
        <pc:chgData name="Gil Goletski" userId="S::ggoletski@ecuad.ca::c229479d-82bc-4d5a-a1a1-7f4257e35f19" providerId="AD" clId="Web-{570BCF24-A244-4D27-B842-9DC5782C75C8}" dt="2024-01-15T18:52:11.070" v="1253" actId="1076"/>
        <pc:sldMkLst>
          <pc:docMk/>
          <pc:sldMk cId="1481604693" sldId="273"/>
        </pc:sldMkLst>
        <pc:spChg chg="mod ord">
          <ac:chgData name="Gil Goletski" userId="S::ggoletski@ecuad.ca::c229479d-82bc-4d5a-a1a1-7f4257e35f19" providerId="AD" clId="Web-{570BCF24-A244-4D27-B842-9DC5782C75C8}" dt="2024-01-15T18:51:41.570" v="1247" actId="1076"/>
          <ac:spMkLst>
            <pc:docMk/>
            <pc:sldMk cId="1481604693" sldId="273"/>
            <ac:spMk id="2" creationId="{BC8D2828-1884-5D2E-4776-849DBC072659}"/>
          </ac:spMkLst>
        </pc:spChg>
        <pc:spChg chg="del">
          <ac:chgData name="Gil Goletski" userId="S::ggoletski@ecuad.ca::c229479d-82bc-4d5a-a1a1-7f4257e35f19" providerId="AD" clId="Web-{570BCF24-A244-4D27-B842-9DC5782C75C8}" dt="2024-01-15T18:51:25.038" v="1240"/>
          <ac:spMkLst>
            <pc:docMk/>
            <pc:sldMk cId="1481604693" sldId="273"/>
            <ac:spMk id="3" creationId="{805CA2CD-E6D1-183D-2FAB-A880007AA30C}"/>
          </ac:spMkLst>
        </pc:spChg>
        <pc:spChg chg="del">
          <ac:chgData name="Gil Goletski" userId="S::ggoletski@ecuad.ca::c229479d-82bc-4d5a-a1a1-7f4257e35f19" providerId="AD" clId="Web-{570BCF24-A244-4D27-B842-9DC5782C75C8}" dt="2024-01-15T18:51:25.038" v="1240"/>
          <ac:spMkLst>
            <pc:docMk/>
            <pc:sldMk cId="1481604693" sldId="273"/>
            <ac:spMk id="4" creationId="{5D88D025-E197-4B91-7BC4-E18638751043}"/>
          </ac:spMkLst>
        </pc:spChg>
        <pc:picChg chg="add mod">
          <ac:chgData name="Gil Goletski" userId="S::ggoletski@ecuad.ca::c229479d-82bc-4d5a-a1a1-7f4257e35f19" providerId="AD" clId="Web-{570BCF24-A244-4D27-B842-9DC5782C75C8}" dt="2024-01-15T18:52:11.070" v="1253" actId="1076"/>
          <ac:picMkLst>
            <pc:docMk/>
            <pc:sldMk cId="1481604693" sldId="273"/>
            <ac:picMk id="5" creationId="{804E1C4D-D756-B4BC-9C53-4AC70465EFDA}"/>
          </ac:picMkLst>
        </pc:picChg>
      </pc:sldChg>
    </pc:docChg>
  </pc:docChgLst>
  <pc:docChgLst>
    <pc:chgData name="Gil Goletski" userId="S::ggoletski@ecuad.ca::c229479d-82bc-4d5a-a1a1-7f4257e35f19" providerId="AD" clId="Web-{9CF222AB-B47B-492B-A9A0-031D41CDFDBE}"/>
    <pc:docChg chg="modSld">
      <pc:chgData name="Gil Goletski" userId="S::ggoletski@ecuad.ca::c229479d-82bc-4d5a-a1a1-7f4257e35f19" providerId="AD" clId="Web-{9CF222AB-B47B-492B-A9A0-031D41CDFDBE}" dt="2024-01-19T17:44:55.084" v="3" actId="20577"/>
      <pc:docMkLst>
        <pc:docMk/>
      </pc:docMkLst>
      <pc:sldChg chg="modSp">
        <pc:chgData name="Gil Goletski" userId="S::ggoletski@ecuad.ca::c229479d-82bc-4d5a-a1a1-7f4257e35f19" providerId="AD" clId="Web-{9CF222AB-B47B-492B-A9A0-031D41CDFDBE}" dt="2024-01-19T17:44:55.084" v="3" actId="20577"/>
        <pc:sldMkLst>
          <pc:docMk/>
          <pc:sldMk cId="1601477001" sldId="272"/>
        </pc:sldMkLst>
        <pc:spChg chg="mod">
          <ac:chgData name="Gil Goletski" userId="S::ggoletski@ecuad.ca::c229479d-82bc-4d5a-a1a1-7f4257e35f19" providerId="AD" clId="Web-{9CF222AB-B47B-492B-A9A0-031D41CDFDBE}" dt="2024-01-19T17:44:55.084" v="3" actId="20577"/>
          <ac:spMkLst>
            <pc:docMk/>
            <pc:sldMk cId="1601477001" sldId="272"/>
            <ac:spMk id="101" creationId="{6D596318-2CDB-C4A1-C013-731BC800C812}"/>
          </ac:spMkLst>
        </pc:spChg>
      </pc:sldChg>
      <pc:sldChg chg="modSp">
        <pc:chgData name="Gil Goletski" userId="S::ggoletski@ecuad.ca::c229479d-82bc-4d5a-a1a1-7f4257e35f19" providerId="AD" clId="Web-{9CF222AB-B47B-492B-A9A0-031D41CDFDBE}" dt="2024-01-19T17:44:07.412" v="1" actId="20577"/>
        <pc:sldMkLst>
          <pc:docMk/>
          <pc:sldMk cId="1481604693" sldId="273"/>
        </pc:sldMkLst>
        <pc:spChg chg="mod">
          <ac:chgData name="Gil Goletski" userId="S::ggoletski@ecuad.ca::c229479d-82bc-4d5a-a1a1-7f4257e35f19" providerId="AD" clId="Web-{9CF222AB-B47B-492B-A9A0-031D41CDFDBE}" dt="2024-01-19T17:44:07.412" v="1" actId="20577"/>
          <ac:spMkLst>
            <pc:docMk/>
            <pc:sldMk cId="1481604693" sldId="273"/>
            <ac:spMk id="2" creationId="{BC8D2828-1884-5D2E-4776-849DBC072659}"/>
          </ac:spMkLst>
        </pc:spChg>
      </pc:sldChg>
    </pc:docChg>
  </pc:docChgLst>
  <pc:docChgLst>
    <pc:chgData name="Gil Goletski" userId="S::ggoletski@ecuad.ca::c229479d-82bc-4d5a-a1a1-7f4257e35f19" providerId="AD" clId="Web-{6F0230C6-07AE-4AC6-8071-7ED36316C320}"/>
    <pc:docChg chg="modSld">
      <pc:chgData name="Gil Goletski" userId="S::ggoletski@ecuad.ca::c229479d-82bc-4d5a-a1a1-7f4257e35f19" providerId="AD" clId="Web-{6F0230C6-07AE-4AC6-8071-7ED36316C320}" dt="2024-01-30T18:04:08.745" v="115"/>
      <pc:docMkLst>
        <pc:docMk/>
      </pc:docMkLst>
      <pc:sldChg chg="modSp modNotes">
        <pc:chgData name="Gil Goletski" userId="S::ggoletski@ecuad.ca::c229479d-82bc-4d5a-a1a1-7f4257e35f19" providerId="AD" clId="Web-{6F0230C6-07AE-4AC6-8071-7ED36316C320}" dt="2024-01-30T18:00:26.554" v="46"/>
        <pc:sldMkLst>
          <pc:docMk/>
          <pc:sldMk cId="0" sldId="258"/>
        </pc:sldMkLst>
        <pc:spChg chg="mod">
          <ac:chgData name="Gil Goletski" userId="S::ggoletski@ecuad.ca::c229479d-82bc-4d5a-a1a1-7f4257e35f19" providerId="AD" clId="Web-{6F0230C6-07AE-4AC6-8071-7ED36316C320}" dt="2024-01-30T18:00:18.163" v="41" actId="20577"/>
          <ac:spMkLst>
            <pc:docMk/>
            <pc:sldMk cId="0" sldId="258"/>
            <ac:spMk id="76" creationId="{00000000-0000-0000-0000-000000000000}"/>
          </ac:spMkLst>
        </pc:spChg>
      </pc:sldChg>
      <pc:sldChg chg="modSp modNotes">
        <pc:chgData name="Gil Goletski" userId="S::ggoletski@ecuad.ca::c229479d-82bc-4d5a-a1a1-7f4257e35f19" providerId="AD" clId="Web-{6F0230C6-07AE-4AC6-8071-7ED36316C320}" dt="2024-01-30T18:01:20.430" v="59" actId="20577"/>
        <pc:sldMkLst>
          <pc:docMk/>
          <pc:sldMk cId="0" sldId="259"/>
        </pc:sldMkLst>
        <pc:spChg chg="mod">
          <ac:chgData name="Gil Goletski" userId="S::ggoletski@ecuad.ca::c229479d-82bc-4d5a-a1a1-7f4257e35f19" providerId="AD" clId="Web-{6F0230C6-07AE-4AC6-8071-7ED36316C320}" dt="2024-01-30T18:01:20.430" v="59" actId="20577"/>
          <ac:spMkLst>
            <pc:docMk/>
            <pc:sldMk cId="0" sldId="259"/>
            <ac:spMk id="82" creationId="{00000000-0000-0000-0000-000000000000}"/>
          </ac:spMkLst>
        </pc:spChg>
      </pc:sldChg>
      <pc:sldChg chg="modSp modNotes">
        <pc:chgData name="Gil Goletski" userId="S::ggoletski@ecuad.ca::c229479d-82bc-4d5a-a1a1-7f4257e35f19" providerId="AD" clId="Web-{6F0230C6-07AE-4AC6-8071-7ED36316C320}" dt="2024-01-30T17:27:18.358" v="21" actId="20577"/>
        <pc:sldMkLst>
          <pc:docMk/>
          <pc:sldMk cId="0" sldId="263"/>
        </pc:sldMkLst>
        <pc:spChg chg="mod">
          <ac:chgData name="Gil Goletski" userId="S::ggoletski@ecuad.ca::c229479d-82bc-4d5a-a1a1-7f4257e35f19" providerId="AD" clId="Web-{6F0230C6-07AE-4AC6-8071-7ED36316C320}" dt="2024-01-30T17:27:18.358" v="21" actId="20577"/>
          <ac:spMkLst>
            <pc:docMk/>
            <pc:sldMk cId="0" sldId="263"/>
            <ac:spMk id="117" creationId="{00000000-0000-0000-0000-000000000000}"/>
          </ac:spMkLst>
        </pc:spChg>
      </pc:sldChg>
      <pc:sldChg chg="modSp modNotes">
        <pc:chgData name="Gil Goletski" userId="S::ggoletski@ecuad.ca::c229479d-82bc-4d5a-a1a1-7f4257e35f19" providerId="AD" clId="Web-{6F0230C6-07AE-4AC6-8071-7ED36316C320}" dt="2024-01-30T17:26:36.920" v="14"/>
        <pc:sldMkLst>
          <pc:docMk/>
          <pc:sldMk cId="0" sldId="265"/>
        </pc:sldMkLst>
        <pc:spChg chg="mod">
          <ac:chgData name="Gil Goletski" userId="S::ggoletski@ecuad.ca::c229479d-82bc-4d5a-a1a1-7f4257e35f19" providerId="AD" clId="Web-{6F0230C6-07AE-4AC6-8071-7ED36316C320}" dt="2024-01-30T17:26:22.170" v="12" actId="20577"/>
          <ac:spMkLst>
            <pc:docMk/>
            <pc:sldMk cId="0" sldId="265"/>
            <ac:spMk id="139" creationId="{00000000-0000-0000-0000-000000000000}"/>
          </ac:spMkLst>
        </pc:spChg>
      </pc:sldChg>
      <pc:sldChg chg="modSp modNotes">
        <pc:chgData name="Gil Goletski" userId="S::ggoletski@ecuad.ca::c229479d-82bc-4d5a-a1a1-7f4257e35f19" providerId="AD" clId="Web-{6F0230C6-07AE-4AC6-8071-7ED36316C320}" dt="2024-01-30T17:25:59.889" v="6" actId="20577"/>
        <pc:sldMkLst>
          <pc:docMk/>
          <pc:sldMk cId="0" sldId="266"/>
        </pc:sldMkLst>
        <pc:spChg chg="mod">
          <ac:chgData name="Gil Goletski" userId="S::ggoletski@ecuad.ca::c229479d-82bc-4d5a-a1a1-7f4257e35f19" providerId="AD" clId="Web-{6F0230C6-07AE-4AC6-8071-7ED36316C320}" dt="2024-01-30T17:25:59.889" v="6" actId="20577"/>
          <ac:spMkLst>
            <pc:docMk/>
            <pc:sldMk cId="0" sldId="266"/>
            <ac:spMk id="150" creationId="{00000000-0000-0000-0000-000000000000}"/>
          </ac:spMkLst>
        </pc:spChg>
      </pc:sldChg>
      <pc:sldChg chg="modSp modNotes">
        <pc:chgData name="Gil Goletski" userId="S::ggoletski@ecuad.ca::c229479d-82bc-4d5a-a1a1-7f4257e35f19" providerId="AD" clId="Web-{6F0230C6-07AE-4AC6-8071-7ED36316C320}" dt="2024-01-30T18:04:08.745" v="115"/>
        <pc:sldMkLst>
          <pc:docMk/>
          <pc:sldMk cId="0" sldId="269"/>
        </pc:sldMkLst>
        <pc:spChg chg="mod">
          <ac:chgData name="Gil Goletski" userId="S::ggoletski@ecuad.ca::c229479d-82bc-4d5a-a1a1-7f4257e35f19" providerId="AD" clId="Web-{6F0230C6-07AE-4AC6-8071-7ED36316C320}" dt="2024-01-30T18:03:17.369" v="69" actId="20577"/>
          <ac:spMkLst>
            <pc:docMk/>
            <pc:sldMk cId="0" sldId="269"/>
            <ac:spMk id="180" creationId="{00000000-0000-0000-0000-000000000000}"/>
          </ac:spMkLst>
        </pc:spChg>
        <pc:spChg chg="mod">
          <ac:chgData name="Gil Goletski" userId="S::ggoletski@ecuad.ca::c229479d-82bc-4d5a-a1a1-7f4257e35f19" providerId="AD" clId="Web-{6F0230C6-07AE-4AC6-8071-7ED36316C320}" dt="2024-01-30T18:03:59.495" v="111" actId="20577"/>
          <ac:spMkLst>
            <pc:docMk/>
            <pc:sldMk cId="0" sldId="269"/>
            <ac:spMk id="181" creationId="{00000000-0000-0000-0000-000000000000}"/>
          </ac:spMkLst>
        </pc:spChg>
      </pc:sldChg>
      <pc:sldChg chg="modNotes">
        <pc:chgData name="Gil Goletski" userId="S::ggoletski@ecuad.ca::c229479d-82bc-4d5a-a1a1-7f4257e35f19" providerId="AD" clId="Web-{6F0230C6-07AE-4AC6-8071-7ED36316C320}" dt="2024-01-30T18:01:56.993" v="61"/>
        <pc:sldMkLst>
          <pc:docMk/>
          <pc:sldMk cId="1601477001"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eeb67bf28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eeb67bf28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f0576ae2b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f0576ae2b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
              <a:t>You want your image to have a little bit of 0 IRE and a little bit of 100 IRE to prevent your picture from looking flat</a:t>
            </a:r>
            <a:endParaRPr lang="en-US"/>
          </a:p>
          <a:p>
            <a:pPr marL="0" lvl="0" indent="0" algn="l">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f0576ae2b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f0576ae2b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893cc611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893cc611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With an uncorrected image, each </a:t>
            </a:r>
            <a:r>
              <a:rPr lang="en" dirty="0" err="1"/>
              <a:t>colour</a:t>
            </a:r>
            <a:r>
              <a:rPr lang="en" dirty="0"/>
              <a:t> channel should be approximately the same shape with usually one channel being a bit more prominent than the others (note: the example image below has more red and green than blue)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893cc611eb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893cc611e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309245">
              <a:lnSpc>
                <a:spcPct val="105000"/>
              </a:lnSpc>
              <a:spcBef>
                <a:spcPts val="1000"/>
              </a:spcBef>
              <a:buFont typeface="Roboto,Sans-Serif"/>
              <a:buChar char="●"/>
            </a:pPr>
            <a:r>
              <a:rPr lang="en" dirty="0"/>
              <a:t>Chroma values become more saturated towards the edge of the circle, become lighter/more desaturated towards the center</a:t>
            </a:r>
            <a:endParaRPr lang="en-US" dirty="0"/>
          </a:p>
          <a:p>
            <a:pPr indent="-309245">
              <a:lnSpc>
                <a:spcPct val="105000"/>
              </a:lnSpc>
              <a:spcBef>
                <a:spcPts val="1000"/>
              </a:spcBef>
              <a:buFont typeface="Roboto,Sans-Serif"/>
              <a:buChar char="●"/>
            </a:pPr>
            <a:r>
              <a:rPr lang="en" dirty="0"/>
              <a:t>The smaller boxes indicate a “safe” area for chroma values, values outside of the hexagon shape are considered “illegal” non-broadcast safe </a:t>
            </a:r>
            <a:r>
              <a:rPr lang="en" dirty="0" err="1"/>
              <a:t>colours</a:t>
            </a:r>
            <a:endParaRPr lang="en-US" dirty="0" err="1"/>
          </a:p>
          <a:p>
            <a:pPr indent="-309245">
              <a:lnSpc>
                <a:spcPct val="105000"/>
              </a:lnSpc>
              <a:spcBef>
                <a:spcPts val="1000"/>
              </a:spcBef>
              <a:buFont typeface="Roboto,Sans-Serif"/>
              <a:buChar char="●"/>
            </a:pPr>
            <a:r>
              <a:rPr lang="en" dirty="0"/>
              <a:t>All human skin tones (also referred to as “flesh tones”) typically fall along the “skin tone line” indicated on the left diagram between the yellow and red values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065f31f23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065f31f23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893cc611e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893cc611e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893cc611eb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893cc611e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indent="-297180">
              <a:lnSpc>
                <a:spcPct val="114999"/>
              </a:lnSpc>
              <a:buFont typeface="Roboto,Sans-Serif"/>
              <a:buChar char="●"/>
            </a:pPr>
            <a:r>
              <a:rPr lang="en" dirty="0"/>
              <a:t>In photography and film, gamma refers to the way light values are encoded linearly to represent the non-linear way the human eye perceives light. Gamma-correction refers to offsetting a linear gamma from a camera to “correct” an image to appear closer to how the human eye perceives light and dark values</a:t>
            </a:r>
            <a:endParaRPr lang="en-US" dirty="0"/>
          </a:p>
          <a:p>
            <a:pPr indent="-297180">
              <a:lnSpc>
                <a:spcPct val="114999"/>
              </a:lnSpc>
              <a:spcBef>
                <a:spcPts val="1000"/>
              </a:spcBef>
              <a:buFont typeface="Roboto,Sans-Serif"/>
              <a:buChar char="●"/>
            </a:pPr>
            <a:r>
              <a:rPr lang="en" dirty="0"/>
              <a:t>The human eye can recognize smaller changes in dark values than it can in light values</a:t>
            </a:r>
            <a:endParaRPr lang="en-US" dirty="0"/>
          </a:p>
          <a:p>
            <a:pPr indent="-297180">
              <a:lnSpc>
                <a:spcPct val="114999"/>
              </a:lnSpc>
              <a:spcBef>
                <a:spcPts val="1000"/>
              </a:spcBef>
              <a:buFont typeface="Roboto,Sans-Serif"/>
              <a:buChar char="●"/>
            </a:pPr>
            <a:r>
              <a:rPr lang="en" dirty="0"/>
              <a:t>The way gamma is “corrected” depends on your viewing environment and whether or not your output is meant for broadcast or if it is only going to be viewed online</a:t>
            </a:r>
            <a:endParaRPr lang="en-US" dirty="0"/>
          </a:p>
          <a:p>
            <a:pPr indent="-297180">
              <a:lnSpc>
                <a:spcPct val="114999"/>
              </a:lnSpc>
              <a:spcBef>
                <a:spcPts val="1000"/>
              </a:spcBef>
              <a:spcAft>
                <a:spcPts val="1000"/>
              </a:spcAft>
              <a:buFont typeface="Roboto,Sans-Serif"/>
              <a:buChar char="●"/>
            </a:pPr>
            <a:r>
              <a:rPr lang="en" dirty="0"/>
              <a:t>This has to do with the “simultaneous contrast” phenomenon–the two middle grey boxes appear to be different shades of gray because of the way our eyes perceive contrast–the same shade of gray will look different in a lighter environment than it will in a dark environment</a:t>
            </a:r>
            <a:endParaRPr lang="en-US" dirty="0"/>
          </a:p>
          <a:p>
            <a:pPr indent="-304165">
              <a:lnSpc>
                <a:spcPct val="114999"/>
              </a:lnSpc>
              <a:buFont typeface="Roboto,Sans-Serif"/>
              <a:buChar char="●"/>
            </a:pPr>
            <a:r>
              <a:rPr lang="en" dirty="0"/>
              <a:t>RAW image files have linear gamma/no </a:t>
            </a:r>
            <a:r>
              <a:rPr lang="en" dirty="0" err="1"/>
              <a:t>colour</a:t>
            </a:r>
            <a:r>
              <a:rPr lang="en" dirty="0"/>
              <a:t> profile associated with them (think of a flat, uncorrected image), so gamma correcting to either 2.2/2.4 depending on your viewing environment is usually standard</a:t>
            </a:r>
            <a:endParaRPr lang="en-US" dirty="0"/>
          </a:p>
          <a:p>
            <a:pPr indent="-304165">
              <a:lnSpc>
                <a:spcPct val="114999"/>
              </a:lnSpc>
              <a:spcBef>
                <a:spcPts val="1000"/>
              </a:spcBef>
              <a:buFont typeface="Roboto,Sans-Serif"/>
              <a:buChar char="●"/>
            </a:pPr>
            <a:r>
              <a:rPr lang="en" b="1" u="sng" dirty="0"/>
              <a:t>DISCLAIMER:</a:t>
            </a:r>
            <a:r>
              <a:rPr lang="en" dirty="0"/>
              <a:t> This is a very simplified explanation of a complex mathematical and scientific concept, for a more detailed understanding of gamma and its properties, see the links below</a:t>
            </a:r>
            <a:endParaRPr lang="en-US" dirty="0"/>
          </a:p>
          <a:p>
            <a:pPr marL="158750" indent="0">
              <a:lnSpc>
                <a:spcPct val="114999"/>
              </a:lnSpc>
              <a:spcBef>
                <a:spcPts val="1000"/>
              </a:spcBef>
              <a:buNone/>
            </a:pPr>
            <a:endParaRPr lang="en-US" dirty="0"/>
          </a:p>
          <a:p>
            <a:pPr marL="158750" indent="0">
              <a:lnSpc>
                <a:spcPct val="114999"/>
              </a:lnSpc>
              <a:spcBef>
                <a:spcPts val="1000"/>
              </a:spcBef>
              <a:buNone/>
            </a:pPr>
            <a:endParaRPr lang="en-US" dirty="0"/>
          </a:p>
          <a:p>
            <a:pPr indent="-304165">
              <a:lnSpc>
                <a:spcPct val="114999"/>
              </a:lnSpc>
              <a:spcBef>
                <a:spcPts val="1000"/>
              </a:spcBef>
              <a:buFont typeface="Roboto,Sans-Serif"/>
              <a:buChar char="●"/>
            </a:pPr>
            <a:endParaRPr lang="en" dirty="0"/>
          </a:p>
          <a:p>
            <a:pPr>
              <a:lnSpc>
                <a:spcPct val="114999"/>
              </a:lnSpc>
              <a:spcBef>
                <a:spcPts val="1000"/>
              </a:spcBef>
              <a:buFont typeface="Arial"/>
              <a:buChar char="●"/>
            </a:pPr>
            <a:endParaRPr lang="en-US" dirty="0"/>
          </a:p>
          <a:p>
            <a:pPr lvl="0" algn="l">
              <a:lnSpc>
                <a:spcPct val="114999"/>
              </a:lnSpc>
              <a:spcBef>
                <a:spcPts val="1200"/>
              </a:spcBef>
              <a:buFont typeface="Arial"/>
              <a:buChar char="●"/>
            </a:pPr>
            <a:endParaRPr lang="en-US" dirty="0"/>
          </a:p>
          <a:p>
            <a:pPr indent="-297180">
              <a:lnSpc>
                <a:spcPct val="114999"/>
              </a:lnSpc>
              <a:spcBef>
                <a:spcPts val="1000"/>
              </a:spcBef>
              <a:spcAft>
                <a:spcPts val="1000"/>
              </a:spcAft>
              <a:buFont typeface="Roboto,Sans-Serif"/>
              <a:buChar char="●"/>
            </a:pPr>
            <a:endParaRPr lang="en" dirty="0"/>
          </a:p>
          <a:p>
            <a:pPr marL="0" indent="0">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893cc611eb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893cc611e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046a6f89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046a6f89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065f31f23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065f31f23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a:t>2D: But, the application of effects and compositing may influence this. Also, if original </a:t>
            </a:r>
            <a:r>
              <a:rPr lang="en" dirty="0" err="1"/>
              <a:t>colour</a:t>
            </a:r>
            <a:r>
              <a:rPr lang="en" dirty="0"/>
              <a:t> choices have been made without a properly </a:t>
            </a:r>
            <a:r>
              <a:rPr lang="en" dirty="0" err="1"/>
              <a:t>colour</a:t>
            </a:r>
            <a:r>
              <a:rPr lang="en" dirty="0"/>
              <a:t> calibrated monitor and high quality graphics card, you may in for some surprises when seeing your rendered movie through professional projectors and displays. </a:t>
            </a:r>
            <a:endParaRPr lang="en-US" dirty="0"/>
          </a:p>
          <a:p>
            <a:pPr marL="0" indent="0">
              <a:buNone/>
            </a:pPr>
            <a:endParaRPr lang="en" dirty="0"/>
          </a:p>
          <a:p>
            <a:pPr marL="0" indent="0">
              <a:buNone/>
            </a:pPr>
            <a:r>
              <a:rPr lang="en" dirty="0"/>
              <a:t>Stop-</a:t>
            </a:r>
            <a:r>
              <a:rPr lang="en" dirty="0" err="1"/>
              <a:t>mo</a:t>
            </a:r>
            <a:r>
              <a:rPr lang="en" dirty="0"/>
              <a:t>: You might not even notice how a light's bulb can have a slight shift in its brightness and </a:t>
            </a:r>
            <a:r>
              <a:rPr lang="en" dirty="0" err="1"/>
              <a:t>colour</a:t>
            </a:r>
            <a:r>
              <a:rPr lang="en" dirty="0"/>
              <a:t> as it ages.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65f31f2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065f31f2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dirty="0" err="1"/>
              <a:t>Colours</a:t>
            </a:r>
            <a:r>
              <a:rPr lang="en" dirty="0"/>
              <a:t> have various mood connotations, and combining them can subconsciously make the viewer experience different emotions. The main goal is to craft and use </a:t>
            </a:r>
            <a:r>
              <a:rPr lang="en" dirty="0" err="1"/>
              <a:t>colours</a:t>
            </a:r>
            <a:r>
              <a:rPr lang="en" dirty="0"/>
              <a:t> to serve the story expression and experience in one way or another.</a:t>
            </a:r>
            <a:endParaRPr lang="en-US" dirty="0"/>
          </a:p>
          <a:p>
            <a:pPr marL="0" indent="0">
              <a:buNone/>
            </a:pPr>
            <a:endParaRPr lang="en" dirty="0"/>
          </a:p>
          <a:p>
            <a:pPr marL="0" indent="0">
              <a:buNone/>
            </a:pPr>
            <a:r>
              <a:rPr lang="en" dirty="0"/>
              <a:t>Color scripting is a process of mapping out the </a:t>
            </a:r>
            <a:r>
              <a:rPr lang="en" dirty="0" err="1"/>
              <a:t>colour</a:t>
            </a:r>
            <a:r>
              <a:rPr lang="en" dirty="0"/>
              <a:t>, lighting, and emotional connotations of an animated video in an animation or film. A </a:t>
            </a:r>
            <a:r>
              <a:rPr lang="en" dirty="0" err="1"/>
              <a:t>colour</a:t>
            </a:r>
            <a:r>
              <a:rPr lang="en" dirty="0"/>
              <a:t> script is a sequential and visual outline, explaining how </a:t>
            </a:r>
            <a:r>
              <a:rPr lang="en" dirty="0" err="1"/>
              <a:t>colours</a:t>
            </a:r>
            <a:r>
              <a:rPr lang="en" dirty="0"/>
              <a:t> will be used throughout the length of the animation or film.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eb67bf28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eb67bf28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eb67bf28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eb67bf28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367034A4-D214-5360-2C9B-1C37F02EF0C6}"/>
            </a:ext>
          </a:extLst>
        </p:cNvPr>
        <p:cNvGrpSpPr/>
        <p:nvPr/>
      </p:nvGrpSpPr>
      <p:grpSpPr>
        <a:xfrm>
          <a:off x="0" y="0"/>
          <a:ext cx="0" cy="0"/>
          <a:chOff x="0" y="0"/>
          <a:chExt cx="0" cy="0"/>
        </a:xfrm>
      </p:grpSpPr>
      <p:sp>
        <p:nvSpPr>
          <p:cNvPr id="97" name="Google Shape;97;g1eeb67bf28b_0_69:notes">
            <a:extLst>
              <a:ext uri="{FF2B5EF4-FFF2-40B4-BE49-F238E27FC236}">
                <a16:creationId xmlns:a16="http://schemas.microsoft.com/office/drawing/2014/main" id="{CE223AA9-E018-97AD-5930-2DACF5E564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eb67bf28b_0_69:notes">
            <a:extLst>
              <a:ext uri="{FF2B5EF4-FFF2-40B4-BE49-F238E27FC236}">
                <a16:creationId xmlns:a16="http://schemas.microsoft.com/office/drawing/2014/main" id="{B5BEEBF8-18D9-28D3-EF1D-211FE4CA4C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35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BB9963B4-C57B-75E0-2DDC-53AE3745FA34}"/>
            </a:ext>
          </a:extLst>
        </p:cNvPr>
        <p:cNvGrpSpPr/>
        <p:nvPr/>
      </p:nvGrpSpPr>
      <p:grpSpPr>
        <a:xfrm>
          <a:off x="0" y="0"/>
          <a:ext cx="0" cy="0"/>
          <a:chOff x="0" y="0"/>
          <a:chExt cx="0" cy="0"/>
        </a:xfrm>
      </p:grpSpPr>
      <p:sp>
        <p:nvSpPr>
          <p:cNvPr id="97" name="Google Shape;97;g1eeb67bf28b_0_69:notes">
            <a:extLst>
              <a:ext uri="{FF2B5EF4-FFF2-40B4-BE49-F238E27FC236}">
                <a16:creationId xmlns:a16="http://schemas.microsoft.com/office/drawing/2014/main" id="{0FD1E801-97FB-098F-7C07-C6F310D4D9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eb67bf28b_0_69:notes">
            <a:extLst>
              <a:ext uri="{FF2B5EF4-FFF2-40B4-BE49-F238E27FC236}">
                <a16:creationId xmlns:a16="http://schemas.microsoft.com/office/drawing/2014/main" id="{EAAD17B8-400E-BB7C-BCB7-7178F481D1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nSpc>
                <a:spcPct val="114999"/>
              </a:lnSpc>
            </a:pPr>
            <a:r>
              <a:rPr lang="en-US" dirty="0"/>
              <a:t>The </a:t>
            </a:r>
            <a:r>
              <a:rPr lang="en-US" dirty="0" err="1"/>
              <a:t>colour</a:t>
            </a:r>
            <a:r>
              <a:rPr lang="en-US" dirty="0"/>
              <a:t> analyzer has wheels for red, green, blue, a master wheel for light values that can be used to adjust each scene chronologically. </a:t>
            </a:r>
          </a:p>
          <a:p>
            <a:pPr marL="114300" indent="0">
              <a:lnSpc>
                <a:spcPct val="114999"/>
              </a:lnSpc>
              <a:buNone/>
            </a:pPr>
            <a:endParaRPr lang="en-US" dirty="0"/>
          </a:p>
          <a:p>
            <a:pPr marL="171450" indent="-171450">
              <a:lnSpc>
                <a:spcPct val="114999"/>
              </a:lnSpc>
            </a:pPr>
            <a:r>
              <a:rPr lang="en-US" dirty="0"/>
              <a:t>The user then performs adjustments to the </a:t>
            </a:r>
            <a:r>
              <a:rPr lang="en-US" dirty="0" err="1"/>
              <a:t>colour</a:t>
            </a:r>
            <a:r>
              <a:rPr lang="en-US" dirty="0"/>
              <a:t> density and balance until the video image looks correct, this data is recorded onto a strip of tape and will be referenced in the final print. </a:t>
            </a:r>
          </a:p>
          <a:p>
            <a:pPr marL="114300" indent="0">
              <a:lnSpc>
                <a:spcPct val="114999"/>
              </a:lnSpc>
              <a:buNone/>
            </a:pPr>
            <a:endParaRPr lang="en-US" dirty="0"/>
          </a:p>
          <a:p>
            <a:pPr marL="171450" indent="-171450">
              <a:lnSpc>
                <a:spcPct val="114999"/>
              </a:lnSpc>
            </a:pPr>
            <a:r>
              <a:rPr lang="en-US" dirty="0"/>
              <a:t>The final </a:t>
            </a:r>
            <a:r>
              <a:rPr lang="en-US" dirty="0" err="1"/>
              <a:t>colour</a:t>
            </a:r>
            <a:r>
              <a:rPr lang="en-US" dirty="0"/>
              <a:t> timed print is called the </a:t>
            </a:r>
            <a:r>
              <a:rPr lang="en-US" b="1" dirty="0"/>
              <a:t>film positive</a:t>
            </a:r>
            <a:r>
              <a:rPr lang="en-US" dirty="0"/>
              <a:t>, although it is technically a negative of a negative (meaning each light value is a mirrored/backwards value of the original negative) </a:t>
            </a:r>
          </a:p>
          <a:p>
            <a:pPr marL="0" lvl="0" indent="0" algn="l">
              <a:spcBef>
                <a:spcPts val="0"/>
              </a:spcBef>
              <a:spcAft>
                <a:spcPts val="0"/>
              </a:spcAft>
              <a:buNone/>
            </a:pPr>
            <a:endParaRPr dirty="0"/>
          </a:p>
        </p:txBody>
      </p:sp>
    </p:spTree>
    <p:extLst>
      <p:ext uri="{BB962C8B-B14F-4D97-AF65-F5344CB8AC3E}">
        <p14:creationId xmlns:p14="http://schemas.microsoft.com/office/powerpoint/2010/main" val="66911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046a6f8920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046a6f8920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mbridgeincolour.com/tutorials/gamma-correction.ht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mixinglight.com/color-grading-tutorials/gamma-2-2-vs-gamma-2-4-davinci-resolve/"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chrisbrejon.com/cg-cinematography/chapter-1-5-academy-color-encoding-system-aces/" TargetMode="External"/><Relationship Id="rId3" Type="http://schemas.openxmlformats.org/officeDocument/2006/relationships/hyperlink" Target="https://docs.google.com/presentation/d/e/2PACX-1vRqrb2YUmtRVOKovUR8eRAqRSRy46C8g9p_QWdCd6VNWZSSl-Lvb1rhy7VswDqAegVO2nEhIOakMfwR/pub?start=false&amp;loop=false&amp;delayms=60000&amp;slide=id.g2026c8e1e44_0_12y46C8g9p_QWdCd6VNWZSSl-Lvb1rhy7VswDqAegVO2nEhIOakMfwR/" TargetMode="External"/><Relationship Id="rId7" Type="http://schemas.openxmlformats.org/officeDocument/2006/relationships/hyperlink" Target="https://youtu.be/u57I6VOaEfA"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blog.frame.io/2017/09/27/introduction-to-video-scopes/" TargetMode="External"/><Relationship Id="rId5" Type="http://schemas.openxmlformats.org/officeDocument/2006/relationships/hyperlink" Target="https://www.vegascreativesoftware.com/ca/video-editing/color-grading-vs-color-correction-process/" TargetMode="External"/><Relationship Id="rId4" Type="http://schemas.openxmlformats.org/officeDocument/2006/relationships/hyperlink" Target="https://www.linkedin.com/learning/introduction-to-video-color-correction-1404357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COLOUR GRADING &amp; CORRECTION</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What is the difference? Why are they used?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COLOUR CORRECTION FIRST PASS VS SECONDARY CORRECTION</a:t>
            </a:r>
            <a:endParaRPr/>
          </a:p>
        </p:txBody>
      </p:sp>
      <p:sp>
        <p:nvSpPr>
          <p:cNvPr id="111" name="Google Shape;111;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FIRST PASS</a:t>
            </a:r>
            <a:endParaRPr/>
          </a:p>
          <a:p>
            <a:pPr marL="457200" lvl="0" indent="-342900" algn="l" rtl="0">
              <a:spcBef>
                <a:spcPts val="1200"/>
              </a:spcBef>
              <a:spcAft>
                <a:spcPts val="0"/>
              </a:spcAft>
              <a:buSzPts val="1800"/>
              <a:buAutoNum type="arabicPeriod"/>
            </a:pPr>
            <a:r>
              <a:rPr lang="en"/>
              <a:t>Setting tonal range (making sure blacks are dark and whites are bright)</a:t>
            </a:r>
            <a:endParaRPr/>
          </a:p>
          <a:p>
            <a:pPr marL="457200" lvl="0" indent="-342900" algn="l" rtl="0">
              <a:spcBef>
                <a:spcPts val="0"/>
              </a:spcBef>
              <a:spcAft>
                <a:spcPts val="0"/>
              </a:spcAft>
              <a:buSzPts val="1800"/>
              <a:buAutoNum type="arabicPeriod"/>
            </a:pPr>
            <a:r>
              <a:rPr lang="en"/>
              <a:t>Remove colour casts (unwanted colours dominating your overall values)</a:t>
            </a:r>
            <a:endParaRPr/>
          </a:p>
          <a:p>
            <a:pPr marL="457200" lvl="0" indent="-342900" algn="l" rtl="0">
              <a:spcBef>
                <a:spcPts val="0"/>
              </a:spcBef>
              <a:spcAft>
                <a:spcPts val="0"/>
              </a:spcAft>
              <a:buSzPts val="1800"/>
              <a:buAutoNum type="arabicPeriod"/>
            </a:pPr>
            <a:r>
              <a:rPr lang="en"/>
              <a:t>Enhance colour (hue and saturation)</a:t>
            </a:r>
            <a:endParaRPr/>
          </a:p>
          <a:p>
            <a:pPr marL="0" lvl="0" indent="0" algn="l" rtl="0">
              <a:spcBef>
                <a:spcPts val="1200"/>
              </a:spcBef>
              <a:spcAft>
                <a:spcPts val="0"/>
              </a:spcAft>
              <a:buNone/>
            </a:pPr>
            <a:r>
              <a:rPr lang="en"/>
              <a:t>SECONDARY CORRECTION</a:t>
            </a:r>
            <a:endParaRPr/>
          </a:p>
          <a:p>
            <a:pPr marL="457200" lvl="0" indent="-342900" algn="l" rtl="0">
              <a:spcBef>
                <a:spcPts val="1200"/>
              </a:spcBef>
              <a:spcAft>
                <a:spcPts val="0"/>
              </a:spcAft>
              <a:buSzPts val="1800"/>
              <a:buAutoNum type="arabicPeriod"/>
            </a:pPr>
            <a:r>
              <a:rPr lang="en"/>
              <a:t>Affecting specific tonal ranges (targeting specific colour midtones/highlights etc)</a:t>
            </a:r>
            <a:endParaRPr/>
          </a:p>
          <a:p>
            <a:pPr marL="457200" lvl="0" indent="-342900" algn="l" rtl="0">
              <a:spcBef>
                <a:spcPts val="0"/>
              </a:spcBef>
              <a:spcAft>
                <a:spcPts val="0"/>
              </a:spcAft>
              <a:buSzPts val="1800"/>
              <a:buAutoNum type="arabicPeriod"/>
            </a:pPr>
            <a:r>
              <a:rPr lang="en"/>
              <a:t>Affecting specific hues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4939500" y="163500"/>
            <a:ext cx="4045200" cy="73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120"/>
              <a:t>Scopes - LUMA</a:t>
            </a:r>
            <a:endParaRPr sz="2120"/>
          </a:p>
        </p:txBody>
      </p:sp>
      <p:sp>
        <p:nvSpPr>
          <p:cNvPr id="117" name="Google Shape;117;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92500" lnSpcReduction="10000"/>
          </a:bodyPr>
          <a:lstStyle/>
          <a:p>
            <a:pPr marL="0" lvl="0" indent="0" algn="l" rtl="0">
              <a:lnSpc>
                <a:spcPct val="105000"/>
              </a:lnSpc>
              <a:spcBef>
                <a:spcPts val="0"/>
              </a:spcBef>
              <a:spcAft>
                <a:spcPts val="0"/>
              </a:spcAft>
              <a:buNone/>
            </a:pPr>
            <a:endParaRPr sz="1500"/>
          </a:p>
          <a:p>
            <a:pPr marL="457200" lvl="0" indent="-316230" algn="l" rtl="0">
              <a:lnSpc>
                <a:spcPct val="105000"/>
              </a:lnSpc>
              <a:spcBef>
                <a:spcPts val="1000"/>
              </a:spcBef>
              <a:spcAft>
                <a:spcPts val="0"/>
              </a:spcAft>
              <a:buSzPct val="100000"/>
              <a:buChar char="●"/>
            </a:pPr>
            <a:r>
              <a:rPr lang="en" sz="1500" dirty="0"/>
              <a:t>Displays the light information of an image–which parts of an image are bright and which parts are dark.</a:t>
            </a:r>
            <a:endParaRPr sz="1500" dirty="0"/>
          </a:p>
          <a:p>
            <a:pPr indent="-316230">
              <a:lnSpc>
                <a:spcPct val="105000"/>
              </a:lnSpc>
              <a:spcBef>
                <a:spcPts val="1000"/>
              </a:spcBef>
              <a:buSzPct val="100000"/>
            </a:pPr>
            <a:r>
              <a:rPr lang="en" sz="1500" dirty="0"/>
              <a:t>Measured units are called IRE, with 0 IRE being the darkest part of an image and 100 IRE being the brightest/whitest part.</a:t>
            </a:r>
          </a:p>
          <a:p>
            <a:pPr indent="-316230">
              <a:lnSpc>
                <a:spcPct val="105000"/>
              </a:lnSpc>
              <a:spcBef>
                <a:spcPts val="1000"/>
              </a:spcBef>
              <a:buSzPct val="100000"/>
            </a:pPr>
            <a:r>
              <a:rPr lang="en" sz="1500" dirty="0"/>
              <a:t>Human skin tones (or “flesh tones”) should fall between 60-80 IRE (Using a </a:t>
            </a:r>
            <a:r>
              <a:rPr lang="en" sz="1500" dirty="0" err="1"/>
              <a:t>Vectorscope</a:t>
            </a:r>
            <a:r>
              <a:rPr lang="en" sz="1500" dirty="0"/>
              <a:t> is good for checking this)</a:t>
            </a:r>
            <a:endParaRPr sz="1500"/>
          </a:p>
          <a:p>
            <a:pPr marL="457200" lvl="0" indent="-316230" algn="l" rtl="0">
              <a:lnSpc>
                <a:spcPct val="105000"/>
              </a:lnSpc>
              <a:spcBef>
                <a:spcPts val="1000"/>
              </a:spcBef>
              <a:spcAft>
                <a:spcPts val="1000"/>
              </a:spcAft>
              <a:buSzPct val="100000"/>
              <a:buChar char="●"/>
            </a:pPr>
            <a:r>
              <a:rPr lang="en" sz="1500" dirty="0"/>
              <a:t>When the luma values are concentrated in the middle of the scope it means the image is flat and lacks proper contrast</a:t>
            </a:r>
            <a:endParaRPr sz="1500" dirty="0"/>
          </a:p>
        </p:txBody>
      </p:sp>
      <p:pic>
        <p:nvPicPr>
          <p:cNvPr id="118" name="Google Shape;118;p20"/>
          <p:cNvPicPr preferRelativeResize="0"/>
          <p:nvPr/>
        </p:nvPicPr>
        <p:blipFill rotWithShape="1">
          <a:blip r:embed="rId3">
            <a:alphaModFix/>
          </a:blip>
          <a:srcRect l="25127" r="49772"/>
          <a:stretch/>
        </p:blipFill>
        <p:spPr>
          <a:xfrm>
            <a:off x="1244475" y="117875"/>
            <a:ext cx="2200300" cy="3099026"/>
          </a:xfrm>
          <a:prstGeom prst="rect">
            <a:avLst/>
          </a:prstGeom>
          <a:noFill/>
          <a:ln>
            <a:noFill/>
          </a:ln>
        </p:spPr>
      </p:pic>
      <p:pic>
        <p:nvPicPr>
          <p:cNvPr id="119" name="Google Shape;119;p20"/>
          <p:cNvPicPr preferRelativeResize="0"/>
          <p:nvPr/>
        </p:nvPicPr>
        <p:blipFill rotWithShape="1">
          <a:blip r:embed="rId3">
            <a:alphaModFix/>
          </a:blip>
          <a:srcRect l="50298"/>
          <a:stretch/>
        </p:blipFill>
        <p:spPr>
          <a:xfrm>
            <a:off x="1155238" y="3300850"/>
            <a:ext cx="2363648" cy="1681175"/>
          </a:xfrm>
          <a:prstGeom prst="rect">
            <a:avLst/>
          </a:prstGeom>
          <a:noFill/>
          <a:ln>
            <a:noFill/>
          </a:ln>
        </p:spPr>
      </p:pic>
      <p:sp>
        <p:nvSpPr>
          <p:cNvPr id="120" name="Google Shape;120;p20"/>
          <p:cNvSpPr txBox="1"/>
          <p:nvPr/>
        </p:nvSpPr>
        <p:spPr>
          <a:xfrm>
            <a:off x="1773300" y="287575"/>
            <a:ext cx="12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LUMA scope</a:t>
            </a:r>
            <a:endParaRPr>
              <a:solidFill>
                <a:srgbClr val="FFFFFF"/>
              </a:solidFill>
              <a:latin typeface="Roboto"/>
              <a:ea typeface="Roboto"/>
              <a:cs typeface="Roboto"/>
              <a:sym typeface="Roboto"/>
            </a:endParaRPr>
          </a:p>
        </p:txBody>
      </p:sp>
      <p:sp>
        <p:nvSpPr>
          <p:cNvPr id="121" name="Google Shape;121;p20"/>
          <p:cNvSpPr txBox="1"/>
          <p:nvPr/>
        </p:nvSpPr>
        <p:spPr>
          <a:xfrm>
            <a:off x="1885113" y="4902100"/>
            <a:ext cx="9039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Uncorrected image</a:t>
            </a:r>
            <a:endParaRPr sz="600">
              <a:solidFill>
                <a:schemeClr val="dk1"/>
              </a:solidFill>
              <a:latin typeface="Roboto"/>
              <a:ea typeface="Roboto"/>
              <a:cs typeface="Roboto"/>
              <a:sym typeface="Roboto"/>
            </a:endParaRPr>
          </a:p>
        </p:txBody>
      </p:sp>
      <p:sp>
        <p:nvSpPr>
          <p:cNvPr id="122" name="Google Shape;122;p20"/>
          <p:cNvSpPr/>
          <p:nvPr/>
        </p:nvSpPr>
        <p:spPr>
          <a:xfrm>
            <a:off x="2261825" y="3113550"/>
            <a:ext cx="165600" cy="444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1"/>
          <p:cNvPicPr preferRelativeResize="0"/>
          <p:nvPr/>
        </p:nvPicPr>
        <p:blipFill rotWithShape="1">
          <a:blip r:embed="rId3">
            <a:alphaModFix/>
          </a:blip>
          <a:srcRect l="25008" r="49755"/>
          <a:stretch/>
        </p:blipFill>
        <p:spPr>
          <a:xfrm>
            <a:off x="1230962" y="119375"/>
            <a:ext cx="2212198" cy="3099026"/>
          </a:xfrm>
          <a:prstGeom prst="rect">
            <a:avLst/>
          </a:prstGeom>
          <a:noFill/>
          <a:ln>
            <a:noFill/>
          </a:ln>
        </p:spPr>
      </p:pic>
      <p:pic>
        <p:nvPicPr>
          <p:cNvPr id="128" name="Google Shape;128;p21"/>
          <p:cNvPicPr preferRelativeResize="0"/>
          <p:nvPr/>
        </p:nvPicPr>
        <p:blipFill rotWithShape="1">
          <a:blip r:embed="rId3">
            <a:alphaModFix/>
          </a:blip>
          <a:srcRect l="50298"/>
          <a:stretch/>
        </p:blipFill>
        <p:spPr>
          <a:xfrm>
            <a:off x="1155238" y="3300850"/>
            <a:ext cx="2363648" cy="1681175"/>
          </a:xfrm>
          <a:prstGeom prst="rect">
            <a:avLst/>
          </a:prstGeom>
          <a:noFill/>
          <a:ln>
            <a:noFill/>
          </a:ln>
        </p:spPr>
      </p:pic>
      <p:sp>
        <p:nvSpPr>
          <p:cNvPr id="129" name="Google Shape;129;p21"/>
          <p:cNvSpPr/>
          <p:nvPr/>
        </p:nvSpPr>
        <p:spPr>
          <a:xfrm>
            <a:off x="1230963" y="523775"/>
            <a:ext cx="1303500" cy="2317200"/>
          </a:xfrm>
          <a:prstGeom prst="donut">
            <a:avLst>
              <a:gd name="adj" fmla="val 344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1"/>
          <p:cNvSpPr/>
          <p:nvPr/>
        </p:nvSpPr>
        <p:spPr>
          <a:xfrm>
            <a:off x="1196100" y="3403275"/>
            <a:ext cx="1303500" cy="1308300"/>
          </a:xfrm>
          <a:prstGeom prst="donut">
            <a:avLst>
              <a:gd name="adj" fmla="val 344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1"/>
          <p:cNvSpPr txBox="1"/>
          <p:nvPr/>
        </p:nvSpPr>
        <p:spPr>
          <a:xfrm>
            <a:off x="4813925" y="2156100"/>
            <a:ext cx="4159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Roboto"/>
                <a:ea typeface="Roboto"/>
                <a:cs typeface="Roboto"/>
                <a:sym typeface="Roboto"/>
              </a:rPr>
              <a:t>Notice how the densest part of the luma scope corresponds to the brightest area of the image</a:t>
            </a:r>
            <a:endParaRPr>
              <a:solidFill>
                <a:schemeClr val="dk1"/>
              </a:solidFill>
              <a:latin typeface="Roboto"/>
              <a:ea typeface="Roboto"/>
              <a:cs typeface="Roboto"/>
              <a:sym typeface="Roboto"/>
            </a:endParaRPr>
          </a:p>
        </p:txBody>
      </p:sp>
      <p:sp>
        <p:nvSpPr>
          <p:cNvPr id="132" name="Google Shape;132;p21"/>
          <p:cNvSpPr txBox="1"/>
          <p:nvPr/>
        </p:nvSpPr>
        <p:spPr>
          <a:xfrm>
            <a:off x="1885113" y="4902100"/>
            <a:ext cx="9039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Uncorrected image</a:t>
            </a:r>
            <a:endParaRPr sz="600">
              <a:solidFill>
                <a:schemeClr val="dk1"/>
              </a:solidFill>
              <a:latin typeface="Roboto"/>
              <a:ea typeface="Roboto"/>
              <a:cs typeface="Roboto"/>
              <a:sym typeface="Roboto"/>
            </a:endParaRPr>
          </a:p>
        </p:txBody>
      </p:sp>
      <p:sp>
        <p:nvSpPr>
          <p:cNvPr id="133" name="Google Shape;133;p21"/>
          <p:cNvSpPr txBox="1">
            <a:spLocks noGrp="1"/>
          </p:cNvSpPr>
          <p:nvPr>
            <p:ph type="title"/>
          </p:nvPr>
        </p:nvSpPr>
        <p:spPr>
          <a:xfrm>
            <a:off x="4939500" y="163500"/>
            <a:ext cx="4045200" cy="73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120"/>
              <a:t>Scopes - LUMA</a:t>
            </a:r>
            <a:endParaRPr sz="21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4939500" y="163500"/>
            <a:ext cx="4045200" cy="73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120"/>
              <a:t>Scopes - RGB Parade</a:t>
            </a:r>
            <a:endParaRPr sz="2120"/>
          </a:p>
        </p:txBody>
      </p:sp>
      <p:sp>
        <p:nvSpPr>
          <p:cNvPr id="139" name="Google Shape;139;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a:lnSpc>
                <a:spcPct val="105000"/>
              </a:lnSpc>
              <a:spcAft>
                <a:spcPts val="0"/>
              </a:spcAft>
              <a:buNone/>
            </a:pPr>
            <a:r>
              <a:rPr lang="en" sz="1500" dirty="0"/>
              <a:t>Displays the </a:t>
            </a:r>
            <a:r>
              <a:rPr lang="en" sz="1500" dirty="0" err="1"/>
              <a:t>colour</a:t>
            </a:r>
            <a:r>
              <a:rPr lang="en" sz="1500" dirty="0"/>
              <a:t> information of an image, separated into 3 channels: Red, Green, and Blue.</a:t>
            </a:r>
            <a:endParaRPr lang="en-US" sz="1500"/>
          </a:p>
        </p:txBody>
      </p:sp>
      <p:pic>
        <p:nvPicPr>
          <p:cNvPr id="140" name="Google Shape;140;p22"/>
          <p:cNvPicPr preferRelativeResize="0"/>
          <p:nvPr/>
        </p:nvPicPr>
        <p:blipFill rotWithShape="1">
          <a:blip r:embed="rId3">
            <a:alphaModFix/>
          </a:blip>
          <a:srcRect r="74711"/>
          <a:stretch/>
        </p:blipFill>
        <p:spPr>
          <a:xfrm>
            <a:off x="1236188" y="114675"/>
            <a:ext cx="2216873" cy="3099026"/>
          </a:xfrm>
          <a:prstGeom prst="rect">
            <a:avLst/>
          </a:prstGeom>
          <a:noFill/>
          <a:ln>
            <a:noFill/>
          </a:ln>
        </p:spPr>
      </p:pic>
      <p:pic>
        <p:nvPicPr>
          <p:cNvPr id="141" name="Google Shape;141;p22"/>
          <p:cNvPicPr preferRelativeResize="0"/>
          <p:nvPr/>
        </p:nvPicPr>
        <p:blipFill rotWithShape="1">
          <a:blip r:embed="rId3">
            <a:alphaModFix/>
          </a:blip>
          <a:srcRect l="50298"/>
          <a:stretch/>
        </p:blipFill>
        <p:spPr>
          <a:xfrm>
            <a:off x="1155238" y="3300850"/>
            <a:ext cx="2363648" cy="1681175"/>
          </a:xfrm>
          <a:prstGeom prst="rect">
            <a:avLst/>
          </a:prstGeom>
          <a:noFill/>
          <a:ln>
            <a:noFill/>
          </a:ln>
        </p:spPr>
      </p:pic>
      <p:sp>
        <p:nvSpPr>
          <p:cNvPr id="142" name="Google Shape;142;p22"/>
          <p:cNvSpPr txBox="1"/>
          <p:nvPr/>
        </p:nvSpPr>
        <p:spPr>
          <a:xfrm>
            <a:off x="1719788" y="284375"/>
            <a:ext cx="12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RGB Parade</a:t>
            </a:r>
            <a:endParaRPr>
              <a:solidFill>
                <a:srgbClr val="FFFFFF"/>
              </a:solidFill>
              <a:latin typeface="Roboto"/>
              <a:ea typeface="Roboto"/>
              <a:cs typeface="Roboto"/>
              <a:sym typeface="Roboto"/>
            </a:endParaRPr>
          </a:p>
        </p:txBody>
      </p:sp>
      <p:sp>
        <p:nvSpPr>
          <p:cNvPr id="143" name="Google Shape;143;p22"/>
          <p:cNvSpPr txBox="1"/>
          <p:nvPr/>
        </p:nvSpPr>
        <p:spPr>
          <a:xfrm>
            <a:off x="1885113" y="4902100"/>
            <a:ext cx="9039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Uncorrected image</a:t>
            </a:r>
            <a:endParaRPr sz="600">
              <a:solidFill>
                <a:schemeClr val="dk1"/>
              </a:solidFill>
              <a:latin typeface="Roboto"/>
              <a:ea typeface="Roboto"/>
              <a:cs typeface="Roboto"/>
              <a:sym typeface="Roboto"/>
            </a:endParaRPr>
          </a:p>
        </p:txBody>
      </p:sp>
      <p:sp>
        <p:nvSpPr>
          <p:cNvPr id="144" name="Google Shape;144;p22"/>
          <p:cNvSpPr/>
          <p:nvPr/>
        </p:nvSpPr>
        <p:spPr>
          <a:xfrm>
            <a:off x="2261825" y="3113550"/>
            <a:ext cx="165600" cy="4449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4939500" y="163500"/>
            <a:ext cx="4045200" cy="73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120"/>
              <a:t>Scopes - Vectorscope</a:t>
            </a:r>
            <a:endParaRPr sz="2120"/>
          </a:p>
        </p:txBody>
      </p:sp>
      <p:sp>
        <p:nvSpPr>
          <p:cNvPr id="150" name="Google Shape;150;p2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09245" algn="l" rtl="0">
              <a:lnSpc>
                <a:spcPct val="105000"/>
              </a:lnSpc>
              <a:spcBef>
                <a:spcPts val="0"/>
              </a:spcBef>
              <a:spcAft>
                <a:spcPts val="0"/>
              </a:spcAft>
              <a:buSzPct val="100000"/>
              <a:buChar char="●"/>
            </a:pPr>
            <a:r>
              <a:rPr lang="en" sz="1500" dirty="0"/>
              <a:t>Represents the hue and saturation of an image</a:t>
            </a:r>
            <a:endParaRPr lang="en-US" sz="1500" dirty="0"/>
          </a:p>
          <a:p>
            <a:pPr marL="457200" lvl="0" indent="-309245" algn="l" rtl="0">
              <a:lnSpc>
                <a:spcPct val="105000"/>
              </a:lnSpc>
              <a:spcBef>
                <a:spcPts val="1000"/>
              </a:spcBef>
              <a:spcAft>
                <a:spcPts val="0"/>
              </a:spcAft>
              <a:buSzPct val="100000"/>
              <a:buChar char="●"/>
            </a:pPr>
            <a:r>
              <a:rPr lang="en" sz="1500" dirty="0"/>
              <a:t>Does NOT read luma values, only chroma (</a:t>
            </a:r>
            <a:r>
              <a:rPr lang="en" sz="1500" dirty="0" err="1"/>
              <a:t>colour</a:t>
            </a:r>
            <a:r>
              <a:rPr lang="en" sz="1500" dirty="0"/>
              <a:t>)</a:t>
            </a:r>
            <a:endParaRPr sz="1500" dirty="0"/>
          </a:p>
          <a:p>
            <a:pPr marL="457200" lvl="0" indent="-309245" algn="l" rtl="0">
              <a:lnSpc>
                <a:spcPct val="105000"/>
              </a:lnSpc>
              <a:spcBef>
                <a:spcPts val="1000"/>
              </a:spcBef>
              <a:spcAft>
                <a:spcPts val="1000"/>
              </a:spcAft>
              <a:buSzPct val="100000"/>
              <a:buChar char="●"/>
            </a:pPr>
            <a:r>
              <a:rPr lang="en" sz="1500" dirty="0"/>
              <a:t>Fixing skin tone should be one of the last things you adjust when </a:t>
            </a:r>
            <a:r>
              <a:rPr lang="en" sz="1500" err="1"/>
              <a:t>colour</a:t>
            </a:r>
            <a:r>
              <a:rPr lang="en" sz="1500" dirty="0"/>
              <a:t> correcting</a:t>
            </a:r>
            <a:endParaRPr sz="1500" dirty="0"/>
          </a:p>
        </p:txBody>
      </p:sp>
      <p:pic>
        <p:nvPicPr>
          <p:cNvPr id="151" name="Google Shape;151;p23"/>
          <p:cNvPicPr preferRelativeResize="0"/>
          <p:nvPr/>
        </p:nvPicPr>
        <p:blipFill>
          <a:blip r:embed="rId3">
            <a:alphaModFix/>
          </a:blip>
          <a:stretch>
            <a:fillRect/>
          </a:stretch>
        </p:blipFill>
        <p:spPr>
          <a:xfrm>
            <a:off x="302425" y="1509650"/>
            <a:ext cx="3954083" cy="2124176"/>
          </a:xfrm>
          <a:prstGeom prst="rect">
            <a:avLst/>
          </a:prstGeom>
          <a:noFill/>
          <a:ln>
            <a:noFill/>
          </a:ln>
        </p:spPr>
      </p:pic>
      <p:sp>
        <p:nvSpPr>
          <p:cNvPr id="152" name="Google Shape;152;p23"/>
          <p:cNvSpPr txBox="1"/>
          <p:nvPr/>
        </p:nvSpPr>
        <p:spPr>
          <a:xfrm>
            <a:off x="1674813" y="261238"/>
            <a:ext cx="120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Vectorscope</a:t>
            </a:r>
            <a:endParaRPr>
              <a:solidFill>
                <a:srgbClr val="FFFFFF"/>
              </a:solidFill>
              <a:latin typeface="Roboto"/>
              <a:ea typeface="Roboto"/>
              <a:cs typeface="Roboto"/>
              <a:sym typeface="Roboto"/>
            </a:endParaRPr>
          </a:p>
        </p:txBody>
      </p:sp>
      <p:sp>
        <p:nvSpPr>
          <p:cNvPr id="153" name="Google Shape;153;p23"/>
          <p:cNvSpPr txBox="1"/>
          <p:nvPr/>
        </p:nvSpPr>
        <p:spPr>
          <a:xfrm>
            <a:off x="1261826" y="1035750"/>
            <a:ext cx="1353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FFFFFF"/>
                </a:solidFill>
                <a:latin typeface="Roboto"/>
                <a:ea typeface="Roboto"/>
                <a:cs typeface="Roboto"/>
                <a:sym typeface="Roboto"/>
              </a:rPr>
              <a:t>Skin tone line</a:t>
            </a:r>
            <a:endParaRPr sz="1000">
              <a:solidFill>
                <a:srgbClr val="FFFFFF"/>
              </a:solidFill>
              <a:latin typeface="Roboto"/>
              <a:ea typeface="Roboto"/>
              <a:cs typeface="Roboto"/>
              <a:sym typeface="Roboto"/>
            </a:endParaRPr>
          </a:p>
        </p:txBody>
      </p:sp>
      <p:sp>
        <p:nvSpPr>
          <p:cNvPr id="154" name="Google Shape;154;p23"/>
          <p:cNvSpPr/>
          <p:nvPr/>
        </p:nvSpPr>
        <p:spPr>
          <a:xfrm rot="1404914">
            <a:off x="1338165" y="1279406"/>
            <a:ext cx="156269" cy="1081037"/>
          </a:xfrm>
          <a:prstGeom prst="downArrow">
            <a:avLst>
              <a:gd name="adj1" fmla="val 36982"/>
              <a:gd name="adj2" fmla="val 4772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COLOUR CASTS</a:t>
            </a:r>
            <a:endParaRPr/>
          </a:p>
        </p:txBody>
      </p:sp>
      <p:sp>
        <p:nvSpPr>
          <p:cNvPr id="160" name="Google Shape;160;p24"/>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fontScale="85000" lnSpcReduction="10000"/>
          </a:bodyPr>
          <a:lstStyle/>
          <a:p>
            <a:pPr marL="457200" lvl="0" indent="-293370" algn="l" rtl="0">
              <a:spcBef>
                <a:spcPts val="0"/>
              </a:spcBef>
              <a:spcAft>
                <a:spcPts val="0"/>
              </a:spcAft>
              <a:buSzPct val="100000"/>
              <a:buChar char="●"/>
            </a:pPr>
            <a:r>
              <a:rPr lang="en"/>
              <a:t>Colour cast refers to a visible, usually unwanted, tint to a photo</a:t>
            </a:r>
            <a:endParaRPr/>
          </a:p>
          <a:p>
            <a:pPr marL="457200" lvl="0" indent="-293370" algn="l" rtl="0">
              <a:spcBef>
                <a:spcPts val="1000"/>
              </a:spcBef>
              <a:spcAft>
                <a:spcPts val="0"/>
              </a:spcAft>
              <a:buSzPct val="100000"/>
              <a:buChar char="●"/>
            </a:pPr>
            <a:r>
              <a:rPr lang="en"/>
              <a:t>Caused by different types/intensities of light</a:t>
            </a:r>
            <a:endParaRPr/>
          </a:p>
          <a:p>
            <a:pPr marL="457200" lvl="0" indent="-293370" algn="l" rtl="0">
              <a:spcBef>
                <a:spcPts val="1000"/>
              </a:spcBef>
              <a:spcAft>
                <a:spcPts val="0"/>
              </a:spcAft>
              <a:buSzPct val="100000"/>
              <a:buChar char="●"/>
            </a:pPr>
            <a:r>
              <a:rPr lang="en"/>
              <a:t>Example: daylight can create a blue tint in the right circumstances, or a low watt  indoor light can create a red or yellow colour cast</a:t>
            </a:r>
            <a:endParaRPr/>
          </a:p>
          <a:p>
            <a:pPr marL="457200" lvl="0" indent="-293370" algn="l" rtl="0">
              <a:spcBef>
                <a:spcPts val="1000"/>
              </a:spcBef>
              <a:spcAft>
                <a:spcPts val="1000"/>
              </a:spcAft>
              <a:buSzPct val="100000"/>
              <a:buChar char="●"/>
            </a:pPr>
            <a:r>
              <a:rPr lang="en" b="1" u="sng"/>
              <a:t>When working with a strong unwanted colour cast, it is best to begin by removing the unwanted tint first before moving to your luma values</a:t>
            </a:r>
            <a:endParaRPr b="1" u="sng"/>
          </a:p>
        </p:txBody>
      </p:sp>
      <p:pic>
        <p:nvPicPr>
          <p:cNvPr id="161" name="Google Shape;161;p24"/>
          <p:cNvPicPr preferRelativeResize="0"/>
          <p:nvPr/>
        </p:nvPicPr>
        <p:blipFill>
          <a:blip r:embed="rId3">
            <a:alphaModFix/>
          </a:blip>
          <a:stretch>
            <a:fillRect/>
          </a:stretch>
        </p:blipFill>
        <p:spPr>
          <a:xfrm>
            <a:off x="3443175" y="304800"/>
            <a:ext cx="2681675" cy="1505500"/>
          </a:xfrm>
          <a:prstGeom prst="rect">
            <a:avLst/>
          </a:prstGeom>
          <a:noFill/>
          <a:ln>
            <a:noFill/>
          </a:ln>
        </p:spPr>
      </p:pic>
      <p:pic>
        <p:nvPicPr>
          <p:cNvPr id="162" name="Google Shape;162;p24"/>
          <p:cNvPicPr preferRelativeResize="0"/>
          <p:nvPr/>
        </p:nvPicPr>
        <p:blipFill>
          <a:blip r:embed="rId4">
            <a:alphaModFix/>
          </a:blip>
          <a:stretch>
            <a:fillRect/>
          </a:stretch>
        </p:blipFill>
        <p:spPr>
          <a:xfrm>
            <a:off x="3600450" y="2253250"/>
            <a:ext cx="4946673" cy="2473326"/>
          </a:xfrm>
          <a:prstGeom prst="rect">
            <a:avLst/>
          </a:prstGeom>
          <a:noFill/>
          <a:ln>
            <a:noFill/>
          </a:ln>
        </p:spPr>
      </p:pic>
      <p:pic>
        <p:nvPicPr>
          <p:cNvPr id="163" name="Google Shape;163;p24"/>
          <p:cNvPicPr preferRelativeResize="0"/>
          <p:nvPr/>
        </p:nvPicPr>
        <p:blipFill>
          <a:blip r:embed="rId5">
            <a:alphaModFix/>
          </a:blip>
          <a:stretch>
            <a:fillRect/>
          </a:stretch>
        </p:blipFill>
        <p:spPr>
          <a:xfrm>
            <a:off x="6424675" y="304800"/>
            <a:ext cx="2327540" cy="1745650"/>
          </a:xfrm>
          <a:prstGeom prst="rect">
            <a:avLst/>
          </a:prstGeom>
          <a:noFill/>
          <a:ln>
            <a:noFill/>
          </a:ln>
        </p:spPr>
      </p:pic>
      <p:sp>
        <p:nvSpPr>
          <p:cNvPr id="164" name="Google Shape;164;p24"/>
          <p:cNvSpPr txBox="1"/>
          <p:nvPr/>
        </p:nvSpPr>
        <p:spPr>
          <a:xfrm>
            <a:off x="3615125" y="4693475"/>
            <a:ext cx="48834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a:solidFill>
                  <a:schemeClr val="dk1"/>
                </a:solidFill>
                <a:latin typeface="Roboto"/>
                <a:ea typeface="Roboto"/>
                <a:cs typeface="Roboto"/>
                <a:sym typeface="Roboto"/>
              </a:rPr>
              <a:t>Left above: example of a photo shot on film with a strong red colour cast that has been corrected digitally in the image on the right.</a:t>
            </a:r>
            <a:endParaRPr sz="800">
              <a:solidFill>
                <a:schemeClr val="dk1"/>
              </a:solidFill>
              <a:latin typeface="Roboto"/>
              <a:ea typeface="Roboto"/>
              <a:cs typeface="Roboto"/>
              <a:sym typeface="Roboto"/>
            </a:endParaRPr>
          </a:p>
        </p:txBody>
      </p:sp>
      <p:sp>
        <p:nvSpPr>
          <p:cNvPr id="165" name="Google Shape;165;p24"/>
          <p:cNvSpPr txBox="1"/>
          <p:nvPr/>
        </p:nvSpPr>
        <p:spPr>
          <a:xfrm>
            <a:off x="3412650" y="1745950"/>
            <a:ext cx="2712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An image with a strong green colour cast due to the green screen in the background.</a:t>
            </a:r>
            <a:endParaRPr sz="600">
              <a:solidFill>
                <a:schemeClr val="dk1"/>
              </a:solidFill>
              <a:latin typeface="Roboto"/>
              <a:ea typeface="Roboto"/>
              <a:cs typeface="Roboto"/>
              <a:sym typeface="Roboto"/>
            </a:endParaRPr>
          </a:p>
        </p:txBody>
      </p:sp>
      <p:sp>
        <p:nvSpPr>
          <p:cNvPr id="166" name="Google Shape;166;p24"/>
          <p:cNvSpPr txBox="1"/>
          <p:nvPr/>
        </p:nvSpPr>
        <p:spPr>
          <a:xfrm>
            <a:off x="6232300" y="1997900"/>
            <a:ext cx="27123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An image shot outdoors on a cloudy day with a strong blue colour cast.</a:t>
            </a:r>
            <a:endParaRPr sz="600">
              <a:solidFill>
                <a:schemeClr val="dk1"/>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000"/>
              <a:t>“Hero” shots</a:t>
            </a:r>
            <a:endParaRPr sz="2000"/>
          </a:p>
        </p:txBody>
      </p:sp>
      <p:sp>
        <p:nvSpPr>
          <p:cNvPr id="172" name="Google Shape;172;p2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a:t>One colour corrected shot used as references for all other colour corrections in a particular scene</a:t>
            </a:r>
            <a:endParaRPr/>
          </a:p>
          <a:p>
            <a:pPr marL="457200" lvl="0" indent="-317500" algn="l" rtl="0">
              <a:spcBef>
                <a:spcPts val="1000"/>
              </a:spcBef>
              <a:spcAft>
                <a:spcPts val="0"/>
              </a:spcAft>
              <a:buSzPts val="1400"/>
              <a:buChar char="●"/>
            </a:pPr>
            <a:r>
              <a:rPr lang="en"/>
              <a:t>Used to create visual consistency between shots, especially if footage has been shot at different times of days/different locations</a:t>
            </a:r>
            <a:endParaRPr/>
          </a:p>
          <a:p>
            <a:pPr marL="457200" lvl="0" indent="-317500" algn="l" rtl="0">
              <a:spcBef>
                <a:spcPts val="1000"/>
              </a:spcBef>
              <a:spcAft>
                <a:spcPts val="1000"/>
              </a:spcAft>
              <a:buSzPts val="1400"/>
              <a:buChar char="●"/>
            </a:pPr>
            <a:r>
              <a:rPr lang="en"/>
              <a:t>Usually best to choose a wide or medium-wide establishing shot with the widest range of luma and chroma values to use as your guide</a:t>
            </a:r>
            <a:endParaRPr/>
          </a:p>
        </p:txBody>
      </p:sp>
      <p:sp>
        <p:nvSpPr>
          <p:cNvPr id="173" name="Google Shape;173;p25"/>
          <p:cNvSpPr txBox="1">
            <a:spLocks noGrp="1"/>
          </p:cNvSpPr>
          <p:nvPr>
            <p:ph type="title"/>
          </p:nvPr>
        </p:nvSpPr>
        <p:spPr>
          <a:xfrm>
            <a:off x="2002650" y="156150"/>
            <a:ext cx="5138700" cy="5409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More terminology</a:t>
            </a:r>
            <a:endParaRPr/>
          </a:p>
        </p:txBody>
      </p:sp>
      <p:sp>
        <p:nvSpPr>
          <p:cNvPr id="174" name="Google Shape;174;p2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TEMPERATURE</a:t>
            </a:r>
            <a:endParaRPr/>
          </a:p>
          <a:p>
            <a:pPr marL="457200" lvl="0" indent="-317500" algn="l" rtl="0">
              <a:spcBef>
                <a:spcPts val="1200"/>
              </a:spcBef>
              <a:spcAft>
                <a:spcPts val="0"/>
              </a:spcAft>
              <a:buSzPts val="1400"/>
              <a:buChar char="●"/>
            </a:pPr>
            <a:r>
              <a:rPr lang="en"/>
              <a:t>Adjusts chroma along a blue–orange spectrum</a:t>
            </a:r>
            <a:endParaRPr/>
          </a:p>
          <a:p>
            <a:pPr marL="457200" lvl="0" indent="0" algn="l" rtl="0">
              <a:spcBef>
                <a:spcPts val="1200"/>
              </a:spcBef>
              <a:spcAft>
                <a:spcPts val="0"/>
              </a:spcAft>
              <a:buNone/>
            </a:pPr>
            <a:endParaRPr/>
          </a:p>
          <a:p>
            <a:pPr marL="0" lvl="0" indent="0" algn="l" rtl="0">
              <a:spcBef>
                <a:spcPts val="1200"/>
              </a:spcBef>
              <a:spcAft>
                <a:spcPts val="0"/>
              </a:spcAft>
              <a:buNone/>
            </a:pPr>
            <a:r>
              <a:rPr lang="en"/>
              <a:t>TINT</a:t>
            </a:r>
            <a:endParaRPr/>
          </a:p>
          <a:p>
            <a:pPr marL="457200" lvl="0" indent="-317500" algn="l" rtl="0">
              <a:spcBef>
                <a:spcPts val="1200"/>
              </a:spcBef>
              <a:spcAft>
                <a:spcPts val="0"/>
              </a:spcAft>
              <a:buSzPts val="1400"/>
              <a:buChar char="●"/>
            </a:pPr>
            <a:r>
              <a:rPr lang="en"/>
              <a:t>Adjusts chroma along magenta–green spectrum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GAMMA</a:t>
            </a:r>
            <a:endParaRPr/>
          </a:p>
        </p:txBody>
      </p:sp>
      <p:sp>
        <p:nvSpPr>
          <p:cNvPr id="180" name="Google Shape;180;p26"/>
          <p:cNvSpPr txBox="1">
            <a:spLocks noGrp="1"/>
          </p:cNvSpPr>
          <p:nvPr>
            <p:ph type="body" idx="1"/>
          </p:nvPr>
        </p:nvSpPr>
        <p:spPr>
          <a:xfrm>
            <a:off x="235500" y="1489825"/>
            <a:ext cx="3999900" cy="3426600"/>
          </a:xfrm>
          <a:prstGeom prst="rect">
            <a:avLst/>
          </a:prstGeom>
        </p:spPr>
        <p:txBody>
          <a:bodyPr spcFirstLastPara="1" wrap="square" lIns="91425" tIns="91425" rIns="91425" bIns="91425" anchor="t" anchorCtr="0">
            <a:normAutofit fontScale="85000" lnSpcReduction="10000"/>
          </a:bodyPr>
          <a:lstStyle/>
          <a:p>
            <a:pPr indent="-297180">
              <a:buSzPct val="100000"/>
            </a:pPr>
            <a:r>
              <a:rPr lang="en" dirty="0"/>
              <a:t>In photography and film, gamma refers to the way light values are encoded linearly to represent the non-linear way the human eye perceives light. </a:t>
            </a:r>
          </a:p>
          <a:p>
            <a:pPr marL="457200" lvl="0" indent="-297180" algn="l" rtl="0">
              <a:spcBef>
                <a:spcPts val="1000"/>
              </a:spcBef>
              <a:spcAft>
                <a:spcPts val="0"/>
              </a:spcAft>
              <a:buSzPct val="100000"/>
              <a:buChar char="●"/>
            </a:pPr>
            <a:r>
              <a:rPr lang="en" dirty="0"/>
              <a:t>The human eye can recognize smaller changes in dark values than it can in light values</a:t>
            </a:r>
            <a:endParaRPr dirty="0"/>
          </a:p>
          <a:p>
            <a:pPr marL="457200" lvl="0" indent="-297180" algn="l" rtl="0">
              <a:spcBef>
                <a:spcPts val="1000"/>
              </a:spcBef>
              <a:spcAft>
                <a:spcPts val="0"/>
              </a:spcAft>
              <a:buSzPct val="100000"/>
              <a:buChar char="●"/>
            </a:pPr>
            <a:r>
              <a:rPr lang="en" dirty="0"/>
              <a:t>The way gamma is “corrected” depends on your viewing environment.</a:t>
            </a:r>
          </a:p>
          <a:p>
            <a:pPr marL="457200" lvl="0" indent="-297180" algn="l" rtl="0">
              <a:spcBef>
                <a:spcPts val="1000"/>
              </a:spcBef>
              <a:spcAft>
                <a:spcPts val="1000"/>
              </a:spcAft>
              <a:buSzPct val="100000"/>
              <a:buChar char="●"/>
            </a:pPr>
            <a:r>
              <a:rPr lang="en" dirty="0"/>
              <a:t>This has to do with the “simultaneous contrast” phenomenon–the two middle grey boxes appear to be different shades of gray because of the way our eyes perceive contrast–the same shade of gray will look different in a lighter environment than it will in a dark environment</a:t>
            </a:r>
            <a:endParaRPr dirty="0"/>
          </a:p>
        </p:txBody>
      </p:sp>
      <p:sp>
        <p:nvSpPr>
          <p:cNvPr id="181" name="Google Shape;181;p2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fontScale="92500" lnSpcReduction="20000"/>
          </a:bodyPr>
          <a:lstStyle/>
          <a:p>
            <a:pPr indent="-304165">
              <a:buSzPct val="100000"/>
            </a:pPr>
            <a:r>
              <a:rPr lang="en" dirty="0"/>
              <a:t>RAW image files have linear gamma/no </a:t>
            </a:r>
            <a:r>
              <a:rPr lang="en" dirty="0" err="1"/>
              <a:t>colour</a:t>
            </a:r>
            <a:r>
              <a:rPr lang="en" dirty="0"/>
              <a:t> profile associated with them ("flat" looking </a:t>
            </a:r>
            <a:r>
              <a:rPr lang="en" dirty="0" err="1"/>
              <a:t>colours</a:t>
            </a:r>
            <a:r>
              <a:rPr lang="en" dirty="0"/>
              <a:t>)</a:t>
            </a:r>
          </a:p>
          <a:p>
            <a:pPr marL="457200" lvl="0" indent="-304165" algn="l" rtl="0">
              <a:spcBef>
                <a:spcPts val="1000"/>
              </a:spcBef>
              <a:spcAft>
                <a:spcPts val="0"/>
              </a:spcAft>
              <a:buSzPct val="100000"/>
              <a:buChar char="●"/>
            </a:pPr>
            <a:r>
              <a:rPr lang="en" b="1" u="sng" dirty="0"/>
              <a:t>DISCLAIMER:</a:t>
            </a:r>
            <a:r>
              <a:rPr lang="en" dirty="0"/>
              <a:t> This is a very simplified explanation of a complex mathematical and scientific concept, for a more detailed understanding of gamma and its properties, see the links below</a:t>
            </a:r>
            <a:endParaRPr dirty="0"/>
          </a:p>
          <a:p>
            <a:pPr marL="457200" lvl="0" indent="0" algn="l" rtl="0">
              <a:spcBef>
                <a:spcPts val="1000"/>
              </a:spcBef>
              <a:spcAft>
                <a:spcPts val="0"/>
              </a:spcAft>
              <a:buNone/>
            </a:pPr>
            <a:endParaRPr/>
          </a:p>
          <a:p>
            <a:pPr marL="457200" lvl="0" indent="0" algn="l" rtl="0">
              <a:spcBef>
                <a:spcPts val="1200"/>
              </a:spcBef>
              <a:spcAft>
                <a:spcPts val="0"/>
              </a:spcAft>
              <a:buNone/>
            </a:pPr>
            <a:endParaRPr/>
          </a:p>
          <a:p>
            <a:pPr marL="457200" lvl="0" indent="-304165" algn="l" rtl="0">
              <a:spcBef>
                <a:spcPts val="1200"/>
              </a:spcBef>
              <a:spcAft>
                <a:spcPts val="0"/>
              </a:spcAft>
              <a:buSzPct val="100000"/>
              <a:buChar char="●"/>
            </a:pPr>
            <a:r>
              <a:rPr lang="en" u="sng" dirty="0">
                <a:solidFill>
                  <a:schemeClr val="hlink"/>
                </a:solidFill>
                <a:hlinkClick r:id="rId3">
                  <a:extLst>
                    <a:ext uri="{A12FA001-AC4F-418D-AE19-62706E023703}">
                      <ahyp:hlinkClr xmlns:ahyp="http://schemas.microsoft.com/office/drawing/2018/hyperlinkcolor" val="tx"/>
                    </a:ext>
                  </a:extLst>
                </a:hlinkClick>
              </a:rPr>
              <a:t>More in-depth info on gamma</a:t>
            </a:r>
            <a:endParaRPr dirty="0">
              <a:solidFill>
                <a:schemeClr val="hlink"/>
              </a:solidFill>
            </a:endParaRPr>
          </a:p>
          <a:p>
            <a:pPr marL="457200" lvl="0" indent="-304165" algn="l" rtl="0">
              <a:spcBef>
                <a:spcPts val="0"/>
              </a:spcBef>
              <a:spcAft>
                <a:spcPts val="0"/>
              </a:spcAft>
              <a:buSzPct val="100000"/>
              <a:buChar char="●"/>
            </a:pPr>
            <a:r>
              <a:rPr lang="en" u="sng" dirty="0">
                <a:solidFill>
                  <a:schemeClr val="hlink"/>
                </a:solidFill>
                <a:hlinkClick r:id="rId4">
                  <a:extLst>
                    <a:ext uri="{A12FA001-AC4F-418D-AE19-62706E023703}">
                      <ahyp:hlinkClr xmlns:ahyp="http://schemas.microsoft.com/office/drawing/2018/hyperlinkcolor" val="tx"/>
                    </a:ext>
                  </a:extLst>
                </a:hlinkClick>
              </a:rPr>
              <a:t>Even more info on gamma</a:t>
            </a:r>
            <a:endParaRPr dirty="0">
              <a:solidFill>
                <a:schemeClr val="hlink"/>
              </a:solidFill>
            </a:endParaRPr>
          </a:p>
        </p:txBody>
      </p:sp>
      <p:pic>
        <p:nvPicPr>
          <p:cNvPr id="182" name="Google Shape;182;p26"/>
          <p:cNvPicPr preferRelativeResize="0"/>
          <p:nvPr/>
        </p:nvPicPr>
        <p:blipFill>
          <a:blip r:embed="rId5">
            <a:alphaModFix/>
          </a:blip>
          <a:stretch>
            <a:fillRect/>
          </a:stretch>
        </p:blipFill>
        <p:spPr>
          <a:xfrm>
            <a:off x="4163688" y="3890575"/>
            <a:ext cx="592525" cy="890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More Tutorials on Colour Correction &amp; Grading</a:t>
            </a:r>
            <a:endParaRPr/>
          </a:p>
        </p:txBody>
      </p:sp>
      <p:sp>
        <p:nvSpPr>
          <p:cNvPr id="188" name="Google Shape;188;p2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lnSpcReduction="20000"/>
          </a:bodyPr>
          <a:lstStyle/>
          <a:p>
            <a:pPr marL="457200" lvl="0" indent="-317500" algn="l" rtl="0">
              <a:spcBef>
                <a:spcPts val="0"/>
              </a:spcBef>
              <a:spcAft>
                <a:spcPts val="0"/>
              </a:spcAft>
              <a:buSzPts val="1400"/>
              <a:buChar char="●"/>
            </a:pPr>
            <a:r>
              <a:rPr lang="en" u="sng">
                <a:solidFill>
                  <a:schemeClr val="hlink"/>
                </a:solidFill>
                <a:hlinkClick r:id="rId3"/>
              </a:rPr>
              <a:t>Colour picking tutorial</a:t>
            </a:r>
            <a:endParaRPr/>
          </a:p>
          <a:p>
            <a:pPr marL="457200" lvl="0" indent="-317500" algn="l" rtl="0">
              <a:spcBef>
                <a:spcPts val="1000"/>
              </a:spcBef>
              <a:spcAft>
                <a:spcPts val="0"/>
              </a:spcAft>
              <a:buSzPts val="1400"/>
              <a:buChar char="●"/>
            </a:pPr>
            <a:r>
              <a:rPr lang="en" u="sng">
                <a:solidFill>
                  <a:schemeClr val="hlink"/>
                </a:solidFill>
                <a:hlinkClick r:id="rId4"/>
              </a:rPr>
              <a:t>Basic Colour Correction LinkedIn Learning course</a:t>
            </a:r>
            <a:endParaRPr/>
          </a:p>
          <a:p>
            <a:pPr marL="457200" lvl="0" indent="-317500" algn="l" rtl="0">
              <a:spcBef>
                <a:spcPts val="1000"/>
              </a:spcBef>
              <a:spcAft>
                <a:spcPts val="0"/>
              </a:spcAft>
              <a:buSzPts val="1400"/>
              <a:buChar char="●"/>
            </a:pPr>
            <a:r>
              <a:rPr lang="en" u="sng">
                <a:solidFill>
                  <a:schemeClr val="hlink"/>
                </a:solidFill>
                <a:hlinkClick r:id="rId5"/>
              </a:rPr>
              <a:t>Colour Correction VS Grading</a:t>
            </a:r>
            <a:endParaRPr/>
          </a:p>
          <a:p>
            <a:pPr marL="457200" lvl="0" indent="-317500" algn="l" rtl="0">
              <a:spcBef>
                <a:spcPts val="1000"/>
              </a:spcBef>
              <a:spcAft>
                <a:spcPts val="0"/>
              </a:spcAft>
              <a:buSzPts val="1400"/>
              <a:buChar char="●"/>
            </a:pPr>
            <a:r>
              <a:rPr lang="en" u="sng">
                <a:solidFill>
                  <a:schemeClr val="hlink"/>
                </a:solidFill>
                <a:hlinkClick r:id="rId6"/>
              </a:rPr>
              <a:t>Introduction to using scopes for colour correction</a:t>
            </a:r>
            <a:endParaRPr/>
          </a:p>
          <a:p>
            <a:pPr marL="457200" lvl="0" indent="-317500" algn="l" rtl="0">
              <a:spcBef>
                <a:spcPts val="1000"/>
              </a:spcBef>
              <a:spcAft>
                <a:spcPts val="0"/>
              </a:spcAft>
              <a:buSzPts val="1400"/>
              <a:buChar char="●"/>
            </a:pPr>
            <a:r>
              <a:rPr lang="en" u="sng">
                <a:solidFill>
                  <a:schemeClr val="hlink"/>
                </a:solidFill>
                <a:hlinkClick r:id="rId7"/>
              </a:rPr>
              <a:t>VIDEO: Colour Grading 3D Animation in DaVinci Resolve</a:t>
            </a:r>
            <a:endParaRPr/>
          </a:p>
          <a:p>
            <a:pPr marL="457200" lvl="0" indent="-317500" algn="l" rtl="0">
              <a:spcBef>
                <a:spcPts val="1000"/>
              </a:spcBef>
              <a:spcAft>
                <a:spcPts val="0"/>
              </a:spcAft>
              <a:buSzPts val="1400"/>
              <a:buChar char="●"/>
            </a:pPr>
            <a:r>
              <a:rPr lang="en" u="sng">
                <a:solidFill>
                  <a:schemeClr val="hlink"/>
                </a:solidFill>
                <a:hlinkClick r:id="rId8"/>
              </a:rPr>
              <a:t>ACES colour space &amp; 3D Animation</a:t>
            </a:r>
            <a:endParaRPr/>
          </a:p>
          <a:p>
            <a:pPr marL="0" lvl="0" indent="0" algn="l" rtl="0">
              <a:spcBef>
                <a:spcPts val="10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COLOUR CORRECTION &amp; GRADING WORKFLOW</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1000"/>
              </a:spcBef>
              <a:spcAft>
                <a:spcPts val="0"/>
              </a:spcAft>
              <a:buSzPts val="935"/>
              <a:buNone/>
            </a:pPr>
            <a:r>
              <a:rPr lang="en" sz="2138" b="1"/>
              <a:t>At its most basic level, colour correction can be split into 3 steps:</a:t>
            </a:r>
            <a:endParaRPr sz="2138" b="1"/>
          </a:p>
          <a:p>
            <a:pPr marL="457200" lvl="0" indent="-364412" algn="l" rtl="0">
              <a:spcBef>
                <a:spcPts val="1200"/>
              </a:spcBef>
              <a:spcAft>
                <a:spcPts val="0"/>
              </a:spcAft>
              <a:buSzPts val="2139"/>
              <a:buAutoNum type="arabicPeriod"/>
            </a:pPr>
            <a:r>
              <a:rPr lang="en" sz="2138"/>
              <a:t>Correcting issues between individual shots (Colour correction)</a:t>
            </a:r>
            <a:endParaRPr sz="2138"/>
          </a:p>
          <a:p>
            <a:pPr marL="457200" lvl="0" indent="-364412" algn="l" rtl="0">
              <a:spcBef>
                <a:spcPts val="1200"/>
              </a:spcBef>
              <a:spcAft>
                <a:spcPts val="0"/>
              </a:spcAft>
              <a:buSzPts val="2139"/>
              <a:buAutoNum type="arabicPeriod"/>
            </a:pPr>
            <a:r>
              <a:rPr lang="en" sz="2138"/>
              <a:t>Shot-to-shot consistency adjustment (Secondary correction)</a:t>
            </a:r>
            <a:endParaRPr sz="2138"/>
          </a:p>
          <a:p>
            <a:pPr marL="457200" lvl="0" indent="-364412" algn="l" rtl="0">
              <a:spcBef>
                <a:spcPts val="1000"/>
              </a:spcBef>
              <a:spcAft>
                <a:spcPts val="0"/>
              </a:spcAft>
              <a:buSzPts val="2139"/>
              <a:buAutoNum type="arabicPeriod"/>
            </a:pPr>
            <a:r>
              <a:rPr lang="en" sz="2138"/>
              <a:t>Applying a final “look”/style (Grading)</a:t>
            </a:r>
            <a:endParaRPr sz="2138"/>
          </a:p>
          <a:p>
            <a:pPr marL="457200" lvl="0" indent="0" algn="l" rtl="0">
              <a:spcBef>
                <a:spcPts val="1200"/>
              </a:spcBef>
              <a:spcAft>
                <a:spcPts val="1200"/>
              </a:spcAft>
              <a:buSzPts val="935"/>
              <a:buNone/>
            </a:pPr>
            <a:endParaRPr sz="143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555600"/>
            <a:ext cx="3547200" cy="755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Colour correction/grading in animation</a:t>
            </a:r>
            <a:endParaRPr/>
          </a:p>
        </p:txBody>
      </p:sp>
      <p:sp>
        <p:nvSpPr>
          <p:cNvPr id="76" name="Google Shape;76;p15"/>
          <p:cNvSpPr txBox="1">
            <a:spLocks noGrp="1"/>
          </p:cNvSpPr>
          <p:nvPr>
            <p:ph type="body" idx="1"/>
          </p:nvPr>
        </p:nvSpPr>
        <p:spPr>
          <a:xfrm>
            <a:off x="387900" y="1594025"/>
            <a:ext cx="8236200" cy="3195000"/>
          </a:xfrm>
          <a:prstGeom prst="rect">
            <a:avLst/>
          </a:prstGeom>
        </p:spPr>
        <p:txBody>
          <a:bodyPr spcFirstLastPara="1" wrap="square" lIns="91425" tIns="91425" rIns="91425" bIns="91425" anchor="t" anchorCtr="0">
            <a:normAutofit/>
          </a:bodyPr>
          <a:lstStyle/>
          <a:p>
            <a:r>
              <a:rPr lang="en" b="1" dirty="0"/>
              <a:t>2D digital animation</a:t>
            </a:r>
            <a:r>
              <a:rPr lang="en" dirty="0"/>
              <a:t> usually has less of a need for </a:t>
            </a:r>
            <a:r>
              <a:rPr lang="en" dirty="0" err="1"/>
              <a:t>colour</a:t>
            </a:r>
            <a:r>
              <a:rPr lang="en" dirty="0"/>
              <a:t> correction if it's been completely created and worked on in a software with a pre-selected, limited </a:t>
            </a:r>
            <a:r>
              <a:rPr lang="en" dirty="0" err="1"/>
              <a:t>colour</a:t>
            </a:r>
            <a:r>
              <a:rPr lang="en" dirty="0"/>
              <a:t> palette. </a:t>
            </a:r>
          </a:p>
          <a:p>
            <a:pPr>
              <a:spcBef>
                <a:spcPts val="1000"/>
              </a:spcBef>
            </a:pPr>
            <a:r>
              <a:rPr lang="en" b="1" dirty="0"/>
              <a:t>Stop-motion and other camera-shot</a:t>
            </a:r>
            <a:r>
              <a:rPr lang="en" dirty="0"/>
              <a:t> material has a need for correction because of the various real-world influences of lighting, exposures, and luma / </a:t>
            </a:r>
            <a:r>
              <a:rPr lang="en" dirty="0" err="1"/>
              <a:t>colour</a:t>
            </a:r>
            <a:r>
              <a:rPr lang="en" dirty="0"/>
              <a:t> balance in the camera settings.</a:t>
            </a:r>
          </a:p>
          <a:p>
            <a:pPr marL="457200" lvl="0" indent="-304800" algn="l" rtl="0">
              <a:spcBef>
                <a:spcPts val="1000"/>
              </a:spcBef>
              <a:spcAft>
                <a:spcPts val="1000"/>
              </a:spcAft>
              <a:buSzPts val="1200"/>
              <a:buChar char="●"/>
            </a:pPr>
            <a:r>
              <a:rPr lang="en" b="1" dirty="0"/>
              <a:t>3D digital animation</a:t>
            </a:r>
            <a:r>
              <a:rPr lang="en" dirty="0"/>
              <a:t> relies much more on </a:t>
            </a:r>
            <a:r>
              <a:rPr lang="en" dirty="0" err="1"/>
              <a:t>colour</a:t>
            </a:r>
            <a:r>
              <a:rPr lang="en" dirty="0"/>
              <a:t> correction because of all of the variables in simulated camera lens, lighting, surface textures, effects and compositing.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COLOUR SCRIPT</a:t>
            </a:r>
            <a:endParaRPr/>
          </a:p>
        </p:txBody>
      </p:sp>
      <p:sp>
        <p:nvSpPr>
          <p:cNvPr id="82" name="Google Shape;82;p16"/>
          <p:cNvSpPr txBox="1">
            <a:spLocks noGrp="1"/>
          </p:cNvSpPr>
          <p:nvPr>
            <p:ph type="body" idx="1"/>
          </p:nvPr>
        </p:nvSpPr>
        <p:spPr>
          <a:xfrm>
            <a:off x="235500" y="2127425"/>
            <a:ext cx="2808000" cy="2681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dirty="0" err="1"/>
              <a:t>Colours</a:t>
            </a:r>
            <a:r>
              <a:rPr lang="en" dirty="0"/>
              <a:t> have various mood connotations, and combining them can subconsciously make the viewer experience different emotions.</a:t>
            </a:r>
          </a:p>
          <a:p>
            <a:pPr marL="0" lvl="0" indent="0" algn="l" rtl="0">
              <a:spcBef>
                <a:spcPts val="1200"/>
              </a:spcBef>
              <a:spcAft>
                <a:spcPts val="0"/>
              </a:spcAft>
              <a:buNone/>
            </a:pPr>
            <a:r>
              <a:rPr lang="en" dirty="0"/>
              <a:t>Color scripting is a process of mapping out the </a:t>
            </a:r>
            <a:r>
              <a:rPr lang="en" dirty="0" err="1"/>
              <a:t>colour</a:t>
            </a:r>
            <a:r>
              <a:rPr lang="en" dirty="0"/>
              <a:t>, lighting, and emotional connotations of an animated video in an animation or film.</a:t>
            </a:r>
          </a:p>
          <a:p>
            <a:pPr marL="0" lvl="0" indent="0" algn="l" rtl="0">
              <a:spcBef>
                <a:spcPts val="1200"/>
              </a:spcBef>
              <a:spcAft>
                <a:spcPts val="0"/>
              </a:spcAft>
              <a:buNone/>
            </a:pPr>
            <a:r>
              <a:rPr lang="en" dirty="0"/>
              <a:t>A </a:t>
            </a:r>
            <a:r>
              <a:rPr lang="en" dirty="0" err="1"/>
              <a:t>colour</a:t>
            </a:r>
            <a:r>
              <a:rPr lang="en" dirty="0"/>
              <a:t> script can be valuable to reference when in the </a:t>
            </a:r>
            <a:r>
              <a:rPr lang="en" dirty="0" err="1"/>
              <a:t>colour</a:t>
            </a:r>
            <a:r>
              <a:rPr lang="en" dirty="0"/>
              <a:t> grading process of your film.</a:t>
            </a:r>
            <a:endParaRPr dirty="0"/>
          </a:p>
          <a:p>
            <a:pPr marL="0" lvl="0" indent="0" algn="l" rtl="0">
              <a:spcBef>
                <a:spcPts val="1200"/>
              </a:spcBef>
              <a:spcAft>
                <a:spcPts val="1200"/>
              </a:spcAft>
              <a:buNone/>
            </a:pPr>
            <a:endParaRPr/>
          </a:p>
        </p:txBody>
      </p:sp>
      <p:pic>
        <p:nvPicPr>
          <p:cNvPr id="83" name="Google Shape;83;p16"/>
          <p:cNvPicPr preferRelativeResize="0"/>
          <p:nvPr/>
        </p:nvPicPr>
        <p:blipFill>
          <a:blip r:embed="rId3">
            <a:alphaModFix/>
          </a:blip>
          <a:stretch>
            <a:fillRect/>
          </a:stretch>
        </p:blipFill>
        <p:spPr>
          <a:xfrm>
            <a:off x="6406377" y="131675"/>
            <a:ext cx="2607276" cy="2400999"/>
          </a:xfrm>
          <a:prstGeom prst="rect">
            <a:avLst/>
          </a:prstGeom>
          <a:noFill/>
          <a:ln>
            <a:noFill/>
          </a:ln>
        </p:spPr>
      </p:pic>
      <p:pic>
        <p:nvPicPr>
          <p:cNvPr id="84" name="Google Shape;84;p16"/>
          <p:cNvPicPr preferRelativeResize="0"/>
          <p:nvPr/>
        </p:nvPicPr>
        <p:blipFill>
          <a:blip r:embed="rId4">
            <a:alphaModFix/>
          </a:blip>
          <a:stretch>
            <a:fillRect/>
          </a:stretch>
        </p:blipFill>
        <p:spPr>
          <a:xfrm>
            <a:off x="3166019" y="209825"/>
            <a:ext cx="3056636" cy="2322849"/>
          </a:xfrm>
          <a:prstGeom prst="rect">
            <a:avLst/>
          </a:prstGeom>
          <a:noFill/>
          <a:ln>
            <a:noFill/>
          </a:ln>
        </p:spPr>
      </p:pic>
      <p:pic>
        <p:nvPicPr>
          <p:cNvPr id="85" name="Google Shape;85;p16"/>
          <p:cNvPicPr preferRelativeResize="0"/>
          <p:nvPr/>
        </p:nvPicPr>
        <p:blipFill>
          <a:blip r:embed="rId5">
            <a:alphaModFix/>
          </a:blip>
          <a:stretch>
            <a:fillRect/>
          </a:stretch>
        </p:blipFill>
        <p:spPr>
          <a:xfrm>
            <a:off x="3999975" y="2792549"/>
            <a:ext cx="4344475" cy="2120476"/>
          </a:xfrm>
          <a:prstGeom prst="rect">
            <a:avLst/>
          </a:prstGeom>
          <a:noFill/>
          <a:ln>
            <a:noFill/>
          </a:ln>
        </p:spPr>
      </p:pic>
      <p:sp>
        <p:nvSpPr>
          <p:cNvPr id="86" name="Google Shape;86;p16"/>
          <p:cNvSpPr txBox="1"/>
          <p:nvPr/>
        </p:nvSpPr>
        <p:spPr>
          <a:xfrm>
            <a:off x="3280850" y="2460600"/>
            <a:ext cx="25419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Colour script from  </a:t>
            </a:r>
            <a:r>
              <a:rPr lang="en" sz="600" i="1">
                <a:solidFill>
                  <a:schemeClr val="dk1"/>
                </a:solidFill>
                <a:latin typeface="Roboto"/>
                <a:ea typeface="Roboto"/>
                <a:cs typeface="Roboto"/>
                <a:sym typeface="Roboto"/>
              </a:rPr>
              <a:t>Finding Nemo </a:t>
            </a:r>
            <a:r>
              <a:rPr lang="en" sz="600">
                <a:solidFill>
                  <a:schemeClr val="dk1"/>
                </a:solidFill>
                <a:latin typeface="Roboto"/>
                <a:ea typeface="Roboto"/>
                <a:cs typeface="Roboto"/>
                <a:sym typeface="Roboto"/>
              </a:rPr>
              <a:t>(2003)</a:t>
            </a:r>
            <a:endParaRPr sz="600">
              <a:solidFill>
                <a:schemeClr val="dk1"/>
              </a:solidFill>
              <a:latin typeface="Roboto"/>
              <a:ea typeface="Roboto"/>
              <a:cs typeface="Roboto"/>
              <a:sym typeface="Roboto"/>
            </a:endParaRPr>
          </a:p>
        </p:txBody>
      </p:sp>
      <p:sp>
        <p:nvSpPr>
          <p:cNvPr id="87" name="Google Shape;87;p16"/>
          <p:cNvSpPr txBox="1"/>
          <p:nvPr/>
        </p:nvSpPr>
        <p:spPr>
          <a:xfrm>
            <a:off x="6439050" y="2460600"/>
            <a:ext cx="25419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Colour script from  </a:t>
            </a:r>
            <a:r>
              <a:rPr lang="en" sz="600" i="1">
                <a:solidFill>
                  <a:schemeClr val="dk1"/>
                </a:solidFill>
                <a:latin typeface="Roboto"/>
                <a:ea typeface="Roboto"/>
                <a:cs typeface="Roboto"/>
                <a:sym typeface="Roboto"/>
              </a:rPr>
              <a:t>Mulan </a:t>
            </a:r>
            <a:r>
              <a:rPr lang="en" sz="600">
                <a:solidFill>
                  <a:schemeClr val="dk1"/>
                </a:solidFill>
                <a:latin typeface="Roboto"/>
                <a:ea typeface="Roboto"/>
                <a:cs typeface="Roboto"/>
                <a:sym typeface="Roboto"/>
              </a:rPr>
              <a:t>(1998)</a:t>
            </a:r>
            <a:endParaRPr sz="600">
              <a:solidFill>
                <a:schemeClr val="dk1"/>
              </a:solidFill>
              <a:latin typeface="Roboto"/>
              <a:ea typeface="Roboto"/>
              <a:cs typeface="Roboto"/>
              <a:sym typeface="Roboto"/>
            </a:endParaRPr>
          </a:p>
        </p:txBody>
      </p:sp>
      <p:sp>
        <p:nvSpPr>
          <p:cNvPr id="88" name="Google Shape;88;p16"/>
          <p:cNvSpPr txBox="1"/>
          <p:nvPr/>
        </p:nvSpPr>
        <p:spPr>
          <a:xfrm>
            <a:off x="4901263" y="4836825"/>
            <a:ext cx="2541900" cy="27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00">
                <a:solidFill>
                  <a:schemeClr val="dk1"/>
                </a:solidFill>
                <a:latin typeface="Roboto"/>
                <a:ea typeface="Roboto"/>
                <a:cs typeface="Roboto"/>
                <a:sym typeface="Roboto"/>
              </a:rPr>
              <a:t>Colour script from </a:t>
            </a:r>
            <a:r>
              <a:rPr lang="en" sz="600" i="1">
                <a:solidFill>
                  <a:schemeClr val="dk1"/>
                </a:solidFill>
                <a:latin typeface="Roboto"/>
                <a:ea typeface="Roboto"/>
                <a:cs typeface="Roboto"/>
                <a:sym typeface="Roboto"/>
              </a:rPr>
              <a:t>Cloudy With a Chance of Meatballs </a:t>
            </a:r>
            <a:r>
              <a:rPr lang="en" sz="600">
                <a:solidFill>
                  <a:schemeClr val="dk1"/>
                </a:solidFill>
                <a:latin typeface="Roboto"/>
                <a:ea typeface="Roboto"/>
                <a:cs typeface="Roboto"/>
                <a:sym typeface="Roboto"/>
              </a:rPr>
              <a:t>(2009)</a:t>
            </a:r>
            <a:endParaRPr sz="6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GRADING VS CORRECTION</a:t>
            </a:r>
            <a:endParaRPr/>
          </a:p>
        </p:txBody>
      </p:sp>
      <p:sp>
        <p:nvSpPr>
          <p:cNvPr id="94" name="Google Shape;94;p1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lnSpcReduction="10000"/>
          </a:bodyPr>
          <a:lstStyle/>
          <a:p>
            <a:pPr marL="457200" lvl="0" indent="0" algn="l" rtl="0">
              <a:spcBef>
                <a:spcPts val="0"/>
              </a:spcBef>
              <a:spcAft>
                <a:spcPts val="0"/>
              </a:spcAft>
              <a:buNone/>
            </a:pPr>
            <a:r>
              <a:rPr lang="en" b="1" u="sng"/>
              <a:t>CORRECTION</a:t>
            </a:r>
            <a:endParaRPr b="1" u="sng"/>
          </a:p>
          <a:p>
            <a:pPr marL="457200" lvl="0" indent="-317500" algn="l" rtl="0">
              <a:spcBef>
                <a:spcPts val="1200"/>
              </a:spcBef>
              <a:spcAft>
                <a:spcPts val="0"/>
              </a:spcAft>
              <a:buSzPts val="1400"/>
              <a:buChar char="●"/>
            </a:pPr>
            <a:r>
              <a:rPr lang="en"/>
              <a:t>Involves modifying colour and luma qualities to get the proper set of colours as close as possible to how the human eye normally sees</a:t>
            </a:r>
            <a:endParaRPr/>
          </a:p>
          <a:p>
            <a:pPr marL="457200" lvl="0" indent="-317500" algn="l" rtl="0">
              <a:spcBef>
                <a:spcPts val="0"/>
              </a:spcBef>
              <a:spcAft>
                <a:spcPts val="0"/>
              </a:spcAft>
              <a:buSzPts val="1400"/>
              <a:buChar char="●"/>
            </a:pPr>
            <a:r>
              <a:rPr lang="en"/>
              <a:t>Matching the colours in different footage with each other</a:t>
            </a:r>
            <a:endParaRPr/>
          </a:p>
          <a:p>
            <a:pPr marL="457200" lvl="0" indent="-317500" algn="l" rtl="0">
              <a:spcBef>
                <a:spcPts val="0"/>
              </a:spcBef>
              <a:spcAft>
                <a:spcPts val="0"/>
              </a:spcAft>
              <a:buSzPts val="1400"/>
              <a:buChar char="●"/>
            </a:pPr>
            <a:r>
              <a:rPr lang="en"/>
              <a:t>Creates visual consistency in your footage</a:t>
            </a:r>
            <a:endParaRPr/>
          </a:p>
          <a:p>
            <a:pPr marL="457200" lvl="0" indent="-317500" algn="l" rtl="0">
              <a:spcBef>
                <a:spcPts val="0"/>
              </a:spcBef>
              <a:spcAft>
                <a:spcPts val="0"/>
              </a:spcAft>
              <a:buSzPts val="1400"/>
              <a:buChar char="●"/>
            </a:pPr>
            <a:r>
              <a:rPr lang="en"/>
              <a:t>Allows for more precision during the more creative grading process</a:t>
            </a:r>
            <a:endParaRPr/>
          </a:p>
          <a:p>
            <a:pPr marL="0" lvl="0" indent="0" algn="l" rtl="0">
              <a:spcBef>
                <a:spcPts val="1200"/>
              </a:spcBef>
              <a:spcAft>
                <a:spcPts val="1200"/>
              </a:spcAft>
              <a:buNone/>
            </a:pPr>
            <a:endParaRPr/>
          </a:p>
        </p:txBody>
      </p:sp>
      <p:sp>
        <p:nvSpPr>
          <p:cNvPr id="95" name="Google Shape;95;p1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en" b="1" u="sng"/>
              <a:t>GRADING</a:t>
            </a:r>
            <a:endParaRPr b="1" u="sng"/>
          </a:p>
          <a:p>
            <a:pPr marL="457200" lvl="0" indent="-317500" algn="l" rtl="0">
              <a:spcBef>
                <a:spcPts val="1200"/>
              </a:spcBef>
              <a:spcAft>
                <a:spcPts val="0"/>
              </a:spcAft>
              <a:buSzPts val="1400"/>
              <a:buChar char="●"/>
            </a:pPr>
            <a:r>
              <a:rPr lang="en"/>
              <a:t>Subjective/creative choice choosing colours which set the mood mood, energy and meaning of a scene</a:t>
            </a:r>
            <a:endParaRPr/>
          </a:p>
          <a:p>
            <a:pPr marL="457200" lvl="0" indent="-317500" algn="l" rtl="0">
              <a:spcBef>
                <a:spcPts val="0"/>
              </a:spcBef>
              <a:spcAft>
                <a:spcPts val="0"/>
              </a:spcAft>
              <a:buSzPts val="1400"/>
              <a:buChar char="●"/>
            </a:pPr>
            <a:r>
              <a:rPr lang="en"/>
              <a:t>Adding or subtracting colours from footage/using highly stylized or unusual palette which serves the film</a:t>
            </a:r>
            <a:endParaRPr/>
          </a:p>
          <a:p>
            <a:pPr marL="457200" lvl="0" indent="-317500" algn="l" rtl="0">
              <a:spcBef>
                <a:spcPts val="0"/>
              </a:spcBef>
              <a:spcAft>
                <a:spcPts val="0"/>
              </a:spcAft>
              <a:buSzPts val="1400"/>
              <a:buChar char="●"/>
            </a:pPr>
            <a:r>
              <a:rPr lang="en"/>
              <a:t>For finding the “final look” of your film, colour-wise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4939500" y="507875"/>
            <a:ext cx="4045200" cy="8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320"/>
              <a:t>GRADING VS CORRECTION - continued</a:t>
            </a:r>
            <a:endParaRPr sz="2320"/>
          </a:p>
        </p:txBody>
      </p:sp>
      <p:sp>
        <p:nvSpPr>
          <p:cNvPr id="101" name="Google Shape;101;p1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457200" lvl="0" indent="-323850" algn="l" rtl="0">
              <a:lnSpc>
                <a:spcPct val="105000"/>
              </a:lnSpc>
              <a:spcBef>
                <a:spcPts val="0"/>
              </a:spcBef>
              <a:spcAft>
                <a:spcPts val="0"/>
              </a:spcAft>
              <a:buSzPts val="1500"/>
              <a:buChar char="●"/>
            </a:pPr>
            <a:r>
              <a:rPr lang="en" sz="1500"/>
              <a:t>Both are used to adjust footage to transform a certain place or time of day to another–for example, “day for night” (when footage shot in the day is colour corrected/graded in post to appear as if it was shot at night)</a:t>
            </a:r>
            <a:endParaRPr sz="1500"/>
          </a:p>
          <a:p>
            <a:pPr marL="457200" lvl="0" indent="-323850" algn="l" rtl="0">
              <a:lnSpc>
                <a:spcPct val="105000"/>
              </a:lnSpc>
              <a:spcBef>
                <a:spcPts val="1000"/>
              </a:spcBef>
              <a:spcAft>
                <a:spcPts val="1000"/>
              </a:spcAft>
              <a:buSzPts val="1500"/>
              <a:buChar char="●"/>
            </a:pPr>
            <a:r>
              <a:rPr lang="en" sz="1500"/>
              <a:t>Both can be used for secondary correction–when changing one colour in a shot to another</a:t>
            </a:r>
            <a:endParaRPr sz="1500"/>
          </a:p>
        </p:txBody>
      </p:sp>
      <p:pic>
        <p:nvPicPr>
          <p:cNvPr id="102" name="Google Shape;102;p18"/>
          <p:cNvPicPr preferRelativeResize="0"/>
          <p:nvPr/>
        </p:nvPicPr>
        <p:blipFill>
          <a:blip r:embed="rId3">
            <a:alphaModFix/>
          </a:blip>
          <a:stretch>
            <a:fillRect/>
          </a:stretch>
        </p:blipFill>
        <p:spPr>
          <a:xfrm>
            <a:off x="103750" y="119850"/>
            <a:ext cx="4358925" cy="2451901"/>
          </a:xfrm>
          <a:prstGeom prst="rect">
            <a:avLst/>
          </a:prstGeom>
          <a:noFill/>
          <a:ln>
            <a:noFill/>
          </a:ln>
        </p:spPr>
      </p:pic>
      <p:sp>
        <p:nvSpPr>
          <p:cNvPr id="103" name="Google Shape;103;p18"/>
          <p:cNvSpPr txBox="1"/>
          <p:nvPr/>
        </p:nvSpPr>
        <p:spPr>
          <a:xfrm>
            <a:off x="114850" y="2571750"/>
            <a:ext cx="4339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An example of how “day-for-night” changes the mood of a scene</a:t>
            </a:r>
            <a:endParaRPr sz="1100">
              <a:solidFill>
                <a:schemeClr val="dk1"/>
              </a:solidFill>
              <a:latin typeface="Roboto"/>
              <a:ea typeface="Roboto"/>
              <a:cs typeface="Roboto"/>
              <a:sym typeface="Roboto"/>
            </a:endParaRPr>
          </a:p>
        </p:txBody>
      </p:sp>
      <p:pic>
        <p:nvPicPr>
          <p:cNvPr id="104" name="Google Shape;104;p18"/>
          <p:cNvPicPr preferRelativeResize="0"/>
          <p:nvPr/>
        </p:nvPicPr>
        <p:blipFill>
          <a:blip r:embed="rId4">
            <a:alphaModFix/>
          </a:blip>
          <a:stretch>
            <a:fillRect/>
          </a:stretch>
        </p:blipFill>
        <p:spPr>
          <a:xfrm>
            <a:off x="447025" y="2948325"/>
            <a:ext cx="3511506" cy="1867999"/>
          </a:xfrm>
          <a:prstGeom prst="rect">
            <a:avLst/>
          </a:prstGeom>
          <a:noFill/>
          <a:ln>
            <a:noFill/>
          </a:ln>
        </p:spPr>
      </p:pic>
      <p:sp>
        <p:nvSpPr>
          <p:cNvPr id="105" name="Google Shape;105;p18"/>
          <p:cNvSpPr txBox="1"/>
          <p:nvPr/>
        </p:nvSpPr>
        <p:spPr>
          <a:xfrm>
            <a:off x="114850" y="4789500"/>
            <a:ext cx="4339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Roboto"/>
                <a:ea typeface="Roboto"/>
                <a:cs typeface="Roboto"/>
                <a:sym typeface="Roboto"/>
              </a:rPr>
              <a:t>Targeted colour correction/grading from </a:t>
            </a:r>
            <a:r>
              <a:rPr lang="en" sz="1100" i="1">
                <a:solidFill>
                  <a:schemeClr val="dk1"/>
                </a:solidFill>
                <a:latin typeface="Roboto"/>
                <a:ea typeface="Roboto"/>
                <a:cs typeface="Roboto"/>
                <a:sym typeface="Roboto"/>
              </a:rPr>
              <a:t>Pleasantville </a:t>
            </a:r>
            <a:r>
              <a:rPr lang="en" sz="1100">
                <a:solidFill>
                  <a:schemeClr val="dk1"/>
                </a:solidFill>
                <a:latin typeface="Roboto"/>
                <a:ea typeface="Roboto"/>
                <a:cs typeface="Roboto"/>
                <a:sym typeface="Roboto"/>
              </a:rPr>
              <a:t>(1998)</a:t>
            </a:r>
            <a:endParaRPr sz="11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29970203-B76F-5BBE-0415-CDE69C7BBEE1}"/>
            </a:ext>
          </a:extLst>
        </p:cNvPr>
        <p:cNvGrpSpPr/>
        <p:nvPr/>
      </p:nvGrpSpPr>
      <p:grpSpPr>
        <a:xfrm>
          <a:off x="0" y="0"/>
          <a:ext cx="0" cy="0"/>
          <a:chOff x="0" y="0"/>
          <a:chExt cx="0" cy="0"/>
        </a:xfrm>
      </p:grpSpPr>
      <p:sp>
        <p:nvSpPr>
          <p:cNvPr id="100" name="Google Shape;100;p18">
            <a:extLst>
              <a:ext uri="{FF2B5EF4-FFF2-40B4-BE49-F238E27FC236}">
                <a16:creationId xmlns:a16="http://schemas.microsoft.com/office/drawing/2014/main" id="{0AC89F11-CAD3-1D45-6109-457D720C75C9}"/>
              </a:ext>
            </a:extLst>
          </p:cNvPr>
          <p:cNvSpPr txBox="1">
            <a:spLocks noGrp="1"/>
          </p:cNvSpPr>
          <p:nvPr>
            <p:ph type="title"/>
          </p:nvPr>
        </p:nvSpPr>
        <p:spPr>
          <a:xfrm>
            <a:off x="4939500" y="120417"/>
            <a:ext cx="4045200" cy="852600"/>
          </a:xfrm>
          <a:prstGeom prst="rect">
            <a:avLst/>
          </a:prstGeom>
        </p:spPr>
        <p:txBody>
          <a:bodyPr spcFirstLastPara="1" wrap="square" lIns="91425" tIns="91425" rIns="91425" bIns="91425" anchor="b" anchorCtr="0">
            <a:noAutofit/>
          </a:bodyPr>
          <a:lstStyle/>
          <a:p>
            <a:r>
              <a:rPr lang="en" sz="2300" dirty="0"/>
              <a:t>COLOUR TIMING</a:t>
            </a:r>
            <a:endParaRPr lang="en-US" dirty="0"/>
          </a:p>
        </p:txBody>
      </p:sp>
      <p:sp>
        <p:nvSpPr>
          <p:cNvPr id="101" name="Google Shape;101;p18">
            <a:extLst>
              <a:ext uri="{FF2B5EF4-FFF2-40B4-BE49-F238E27FC236}">
                <a16:creationId xmlns:a16="http://schemas.microsoft.com/office/drawing/2014/main" id="{74B6DD79-296C-70BD-51D0-13A5B51A1C75}"/>
              </a:ext>
            </a:extLst>
          </p:cNvPr>
          <p:cNvSpPr txBox="1">
            <a:spLocks noGrp="1"/>
          </p:cNvSpPr>
          <p:nvPr>
            <p:ph type="body" idx="2"/>
          </p:nvPr>
        </p:nvSpPr>
        <p:spPr>
          <a:xfrm>
            <a:off x="4939500" y="842698"/>
            <a:ext cx="3837000" cy="3695100"/>
          </a:xfrm>
          <a:prstGeom prst="rect">
            <a:avLst/>
          </a:prstGeom>
        </p:spPr>
        <p:txBody>
          <a:bodyPr spcFirstLastPara="1" wrap="square" lIns="91425" tIns="91425" rIns="91425" bIns="91425" anchor="ctr" anchorCtr="0">
            <a:normAutofit/>
          </a:bodyPr>
          <a:lstStyle/>
          <a:p>
            <a:pPr indent="-323850">
              <a:lnSpc>
                <a:spcPct val="105000"/>
              </a:lnSpc>
              <a:spcAft>
                <a:spcPts val="700"/>
              </a:spcAft>
              <a:buSzPts val="1500"/>
            </a:pPr>
            <a:r>
              <a:rPr lang="en" sz="1100" dirty="0"/>
              <a:t>Refers to a process done in analogue filmmaking after the film negative (the original celluloid source) has been developed, but before it is printed.</a:t>
            </a:r>
            <a:endParaRPr lang="en-US" sz="1100" dirty="0"/>
          </a:p>
          <a:p>
            <a:pPr marL="133350" indent="0">
              <a:lnSpc>
                <a:spcPct val="105000"/>
              </a:lnSpc>
              <a:spcAft>
                <a:spcPts val="700"/>
              </a:spcAft>
              <a:buSzPts val="1500"/>
              <a:buNone/>
            </a:pPr>
            <a:endParaRPr lang="en" sz="1100" dirty="0"/>
          </a:p>
          <a:p>
            <a:pPr indent="-323850">
              <a:lnSpc>
                <a:spcPct val="105000"/>
              </a:lnSpc>
              <a:spcAft>
                <a:spcPts val="700"/>
              </a:spcAft>
              <a:buSzPts val="1500"/>
            </a:pPr>
            <a:r>
              <a:rPr lang="en" sz="1100"/>
              <a:t>The negative is fed through a specialized machine </a:t>
            </a:r>
            <a:r>
              <a:rPr lang="en" sz="1100" dirty="0"/>
              <a:t>(left) which functions as a light box with adjustable </a:t>
            </a:r>
            <a:r>
              <a:rPr lang="en" sz="1100" err="1"/>
              <a:t>colours</a:t>
            </a:r>
            <a:r>
              <a:rPr lang="en" sz="1100" dirty="0"/>
              <a:t> separated into channels, there is also a camera feed into a monitor which flips the negative to a positive video image, allowing the user to view the emulated response of the chosen print stock.</a:t>
            </a:r>
            <a:endParaRPr lang="en-US" sz="1100"/>
          </a:p>
          <a:p>
            <a:pPr marL="133350" indent="0">
              <a:lnSpc>
                <a:spcPct val="105000"/>
              </a:lnSpc>
              <a:spcAft>
                <a:spcPts val="700"/>
              </a:spcAft>
              <a:buSzPts val="1500"/>
              <a:buNone/>
            </a:pPr>
            <a:endParaRPr lang="en" sz="1100" dirty="0"/>
          </a:p>
          <a:p>
            <a:pPr indent="-323850">
              <a:lnSpc>
                <a:spcPct val="105000"/>
              </a:lnSpc>
              <a:spcAft>
                <a:spcPts val="700"/>
              </a:spcAft>
              <a:buSzPts val="1500"/>
            </a:pPr>
            <a:r>
              <a:rPr lang="en" sz="1100" dirty="0"/>
              <a:t>The </a:t>
            </a:r>
            <a:r>
              <a:rPr lang="en" sz="1100" dirty="0" err="1"/>
              <a:t>Colour</a:t>
            </a:r>
            <a:r>
              <a:rPr lang="en" sz="1100" dirty="0"/>
              <a:t> Analyzer tracks exactly how many feet and frames into the film the user is at any given moment, so that you may perform adjustments to specific scenes and shots.</a:t>
            </a:r>
            <a:endParaRPr lang="en"/>
          </a:p>
        </p:txBody>
      </p:sp>
      <p:sp>
        <p:nvSpPr>
          <p:cNvPr id="105" name="Google Shape;105;p18">
            <a:extLst>
              <a:ext uri="{FF2B5EF4-FFF2-40B4-BE49-F238E27FC236}">
                <a16:creationId xmlns:a16="http://schemas.microsoft.com/office/drawing/2014/main" id="{A7388450-ED61-7D19-15B7-1A33C9A315A0}"/>
              </a:ext>
            </a:extLst>
          </p:cNvPr>
          <p:cNvSpPr txBox="1"/>
          <p:nvPr/>
        </p:nvSpPr>
        <p:spPr>
          <a:xfrm>
            <a:off x="114850" y="4702322"/>
            <a:ext cx="4339500" cy="354000"/>
          </a:xfrm>
          <a:prstGeom prst="rect">
            <a:avLst/>
          </a:prstGeom>
          <a:noFill/>
          <a:ln>
            <a:noFill/>
          </a:ln>
        </p:spPr>
        <p:txBody>
          <a:bodyPr spcFirstLastPara="1" wrap="square" lIns="91425" tIns="91425" rIns="91425" bIns="91425" anchor="t" anchorCtr="0">
            <a:spAutoFit/>
          </a:bodyPr>
          <a:lstStyle/>
          <a:p>
            <a:pPr algn="ctr"/>
            <a:r>
              <a:rPr lang="en" sz="1100" dirty="0">
                <a:solidFill>
                  <a:schemeClr val="dk1"/>
                </a:solidFill>
                <a:latin typeface="Roboto"/>
                <a:ea typeface="Roboto"/>
                <a:cs typeface="Roboto"/>
                <a:sym typeface="Roboto"/>
              </a:rPr>
              <a:t>Above: A 1966 print ad for the Hazeltine Color Analyzer</a:t>
            </a:r>
            <a:endParaRPr lang="en" sz="1100" dirty="0">
              <a:solidFill>
                <a:schemeClr val="dk1"/>
              </a:solidFill>
              <a:latin typeface="Roboto"/>
              <a:ea typeface="Roboto"/>
              <a:cs typeface="Roboto"/>
            </a:endParaRPr>
          </a:p>
        </p:txBody>
      </p:sp>
      <p:pic>
        <p:nvPicPr>
          <p:cNvPr id="4" name="Picture 3" descr="A poster of a colorful machine&#10;&#10;Description automatically generated">
            <a:extLst>
              <a:ext uri="{FF2B5EF4-FFF2-40B4-BE49-F238E27FC236}">
                <a16:creationId xmlns:a16="http://schemas.microsoft.com/office/drawing/2014/main" id="{204677C2-16FC-9425-E45D-D126E12A14ED}"/>
              </a:ext>
            </a:extLst>
          </p:cNvPr>
          <p:cNvPicPr>
            <a:picLocks noChangeAspect="1"/>
          </p:cNvPicPr>
          <p:nvPr/>
        </p:nvPicPr>
        <p:blipFill>
          <a:blip r:embed="rId3"/>
          <a:stretch>
            <a:fillRect/>
          </a:stretch>
        </p:blipFill>
        <p:spPr>
          <a:xfrm>
            <a:off x="330454" y="240869"/>
            <a:ext cx="3875575" cy="4355023"/>
          </a:xfrm>
          <a:prstGeom prst="rect">
            <a:avLst/>
          </a:prstGeom>
        </p:spPr>
      </p:pic>
    </p:spTree>
    <p:extLst>
      <p:ext uri="{BB962C8B-B14F-4D97-AF65-F5344CB8AC3E}">
        <p14:creationId xmlns:p14="http://schemas.microsoft.com/office/powerpoint/2010/main" val="2097362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ECE7F386-2A89-B658-D2BB-13374D823546}"/>
            </a:ext>
          </a:extLst>
        </p:cNvPr>
        <p:cNvGrpSpPr/>
        <p:nvPr/>
      </p:nvGrpSpPr>
      <p:grpSpPr>
        <a:xfrm>
          <a:off x="0" y="0"/>
          <a:ext cx="0" cy="0"/>
          <a:chOff x="0" y="0"/>
          <a:chExt cx="0" cy="0"/>
        </a:xfrm>
      </p:grpSpPr>
      <p:sp>
        <p:nvSpPr>
          <p:cNvPr id="100" name="Google Shape;100;p18">
            <a:extLst>
              <a:ext uri="{FF2B5EF4-FFF2-40B4-BE49-F238E27FC236}">
                <a16:creationId xmlns:a16="http://schemas.microsoft.com/office/drawing/2014/main" id="{73B0A504-CE34-9A2A-233B-4FC16157913B}"/>
              </a:ext>
            </a:extLst>
          </p:cNvPr>
          <p:cNvSpPr txBox="1">
            <a:spLocks noGrp="1"/>
          </p:cNvSpPr>
          <p:nvPr>
            <p:ph type="title"/>
          </p:nvPr>
        </p:nvSpPr>
        <p:spPr>
          <a:xfrm>
            <a:off x="4939500" y="377592"/>
            <a:ext cx="4045200" cy="852600"/>
          </a:xfrm>
          <a:prstGeom prst="rect">
            <a:avLst/>
          </a:prstGeom>
        </p:spPr>
        <p:txBody>
          <a:bodyPr spcFirstLastPara="1" wrap="square" lIns="91425" tIns="91425" rIns="91425" bIns="91425" anchor="b" anchorCtr="0">
            <a:noAutofit/>
          </a:bodyPr>
          <a:lstStyle/>
          <a:p>
            <a:r>
              <a:rPr lang="en" sz="2300" dirty="0"/>
              <a:t>COLOUR TIMING - continued</a:t>
            </a:r>
            <a:endParaRPr lang="en-US" dirty="0"/>
          </a:p>
        </p:txBody>
      </p:sp>
      <p:sp>
        <p:nvSpPr>
          <p:cNvPr id="101" name="Google Shape;101;p18">
            <a:extLst>
              <a:ext uri="{FF2B5EF4-FFF2-40B4-BE49-F238E27FC236}">
                <a16:creationId xmlns:a16="http://schemas.microsoft.com/office/drawing/2014/main" id="{6D596318-2CDB-C4A1-C013-731BC800C812}"/>
              </a:ext>
            </a:extLst>
          </p:cNvPr>
          <p:cNvSpPr txBox="1">
            <a:spLocks noGrp="1"/>
          </p:cNvSpPr>
          <p:nvPr>
            <p:ph type="body" idx="2"/>
          </p:nvPr>
        </p:nvSpPr>
        <p:spPr>
          <a:xfrm>
            <a:off x="4939500" y="976048"/>
            <a:ext cx="3837000" cy="3695100"/>
          </a:xfrm>
          <a:prstGeom prst="rect">
            <a:avLst/>
          </a:prstGeom>
        </p:spPr>
        <p:txBody>
          <a:bodyPr spcFirstLastPara="1" wrap="square" lIns="91425" tIns="91425" rIns="91425" bIns="91425" anchor="ctr" anchorCtr="0">
            <a:normAutofit/>
          </a:bodyPr>
          <a:lstStyle/>
          <a:p>
            <a:r>
              <a:rPr lang="en-US" sz="1100" dirty="0">
                <a:solidFill>
                  <a:srgbClr val="FFFFFF"/>
                </a:solidFill>
                <a:latin typeface="Roboto"/>
                <a:ea typeface="Segoe UI"/>
                <a:cs typeface="Segoe UI"/>
              </a:rPr>
              <a:t>​</a:t>
            </a:r>
            <a:r>
              <a:rPr lang="en-US" sz="1100" baseline="0" dirty="0">
                <a:solidFill>
                  <a:srgbClr val="FFFFFF"/>
                </a:solidFill>
                <a:latin typeface="Roboto"/>
                <a:ea typeface="Arial"/>
                <a:cs typeface="Arial"/>
              </a:rPr>
              <a:t>The </a:t>
            </a:r>
            <a:r>
              <a:rPr lang="en-US" sz="1100" baseline="0" dirty="0" err="1">
                <a:solidFill>
                  <a:srgbClr val="FFFFFF"/>
                </a:solidFill>
                <a:latin typeface="Roboto"/>
                <a:ea typeface="Arial"/>
                <a:cs typeface="Arial"/>
              </a:rPr>
              <a:t>colour</a:t>
            </a:r>
            <a:r>
              <a:rPr lang="en-US" sz="1100" baseline="0" dirty="0">
                <a:solidFill>
                  <a:srgbClr val="FFFFFF"/>
                </a:solidFill>
                <a:latin typeface="Roboto"/>
                <a:ea typeface="Arial"/>
                <a:cs typeface="Arial"/>
              </a:rPr>
              <a:t> </a:t>
            </a:r>
            <a:r>
              <a:rPr lang="en-US" sz="1100" dirty="0">
                <a:solidFill>
                  <a:srgbClr val="FFFFFF"/>
                </a:solidFill>
                <a:ea typeface="Arial"/>
                <a:cs typeface="Arial"/>
              </a:rPr>
              <a:t>analyzer</a:t>
            </a:r>
            <a:r>
              <a:rPr lang="en-US" sz="1100" baseline="0" dirty="0">
                <a:solidFill>
                  <a:srgbClr val="FFFFFF"/>
                </a:solidFill>
                <a:latin typeface="Roboto"/>
                <a:ea typeface="Arial"/>
                <a:cs typeface="Arial"/>
              </a:rPr>
              <a:t> has wheels for red, green, blue, a master wheel for light values that can be used to adjust each scene chronologically.</a:t>
            </a:r>
            <a:r>
              <a:rPr lang="en-US" sz="1100" dirty="0">
                <a:solidFill>
                  <a:srgbClr val="FFFFFF"/>
                </a:solidFill>
                <a:latin typeface="Roboto"/>
                <a:ea typeface="Arial"/>
                <a:cs typeface="Arial"/>
              </a:rPr>
              <a:t>​</a:t>
            </a:r>
            <a:endParaRPr lang="en-US" sz="1100" dirty="0">
              <a:solidFill>
                <a:srgbClr val="FFFFFF"/>
              </a:solidFill>
              <a:latin typeface="Arial"/>
              <a:cs typeface="Arial"/>
            </a:endParaRPr>
          </a:p>
          <a:p>
            <a:pPr marL="114300" indent="0">
              <a:lnSpc>
                <a:spcPct val="114999"/>
              </a:lnSpc>
              <a:buNone/>
            </a:pPr>
            <a:endParaRPr lang="en-US" sz="1100" dirty="0">
              <a:solidFill>
                <a:srgbClr val="FFFFFF"/>
              </a:solidFill>
              <a:ea typeface="Arial"/>
              <a:cs typeface="Arial"/>
            </a:endParaRPr>
          </a:p>
          <a:p>
            <a:pPr>
              <a:lnSpc>
                <a:spcPct val="114999"/>
              </a:lnSpc>
            </a:pPr>
            <a:r>
              <a:rPr lang="en-US" sz="1100" baseline="0" dirty="0">
                <a:solidFill>
                  <a:srgbClr val="FFFFFF"/>
                </a:solidFill>
                <a:latin typeface="Roboto"/>
                <a:ea typeface="Arial"/>
                <a:cs typeface="Arial"/>
              </a:rPr>
              <a:t>The user then performs adjustments to the </a:t>
            </a:r>
            <a:r>
              <a:rPr lang="en-US" sz="1100" baseline="0" err="1">
                <a:solidFill>
                  <a:srgbClr val="FFFFFF"/>
                </a:solidFill>
                <a:latin typeface="Roboto"/>
                <a:ea typeface="Arial"/>
                <a:cs typeface="Arial"/>
              </a:rPr>
              <a:t>colour</a:t>
            </a:r>
            <a:r>
              <a:rPr lang="en-US" sz="1100" baseline="0" dirty="0">
                <a:solidFill>
                  <a:srgbClr val="FFFFFF"/>
                </a:solidFill>
                <a:latin typeface="Roboto"/>
                <a:ea typeface="Arial"/>
                <a:cs typeface="Arial"/>
              </a:rPr>
              <a:t> density and balance until the video image looks correct, this data is recorded onto a strip of tape and will be referenced in the final print.</a:t>
            </a:r>
            <a:r>
              <a:rPr lang="en-US" sz="1100" dirty="0">
                <a:solidFill>
                  <a:srgbClr val="FFFFFF"/>
                </a:solidFill>
                <a:latin typeface="Roboto"/>
                <a:ea typeface="Arial"/>
                <a:cs typeface="Arial"/>
              </a:rPr>
              <a:t>​</a:t>
            </a:r>
            <a:endParaRPr lang="en-US" sz="1100" dirty="0">
              <a:solidFill>
                <a:srgbClr val="FFFFFF"/>
              </a:solidFill>
              <a:latin typeface="Arial"/>
              <a:cs typeface="Arial"/>
            </a:endParaRPr>
          </a:p>
          <a:p>
            <a:pPr marL="114300" indent="0">
              <a:lnSpc>
                <a:spcPct val="114999"/>
              </a:lnSpc>
              <a:buNone/>
            </a:pPr>
            <a:endParaRPr lang="en-US" sz="1100" dirty="0">
              <a:solidFill>
                <a:srgbClr val="FFFFFF"/>
              </a:solidFill>
              <a:ea typeface="Arial"/>
              <a:cs typeface="Arial"/>
            </a:endParaRPr>
          </a:p>
          <a:p>
            <a:pPr lvl="0">
              <a:lnSpc>
                <a:spcPct val="114999"/>
              </a:lnSpc>
            </a:pPr>
            <a:r>
              <a:rPr lang="en-US" sz="1100" baseline="0" dirty="0">
                <a:solidFill>
                  <a:srgbClr val="FFFFFF"/>
                </a:solidFill>
                <a:latin typeface="Roboto"/>
                <a:ea typeface="Arial"/>
                <a:cs typeface="Arial"/>
              </a:rPr>
              <a:t>The final </a:t>
            </a:r>
            <a:r>
              <a:rPr lang="en-US" sz="1100" baseline="0" dirty="0" err="1">
                <a:solidFill>
                  <a:srgbClr val="FFFFFF"/>
                </a:solidFill>
                <a:latin typeface="Roboto"/>
                <a:ea typeface="Arial"/>
                <a:cs typeface="Arial"/>
              </a:rPr>
              <a:t>colour</a:t>
            </a:r>
            <a:r>
              <a:rPr lang="en-US" sz="1100" baseline="0" dirty="0">
                <a:solidFill>
                  <a:srgbClr val="FFFFFF"/>
                </a:solidFill>
                <a:latin typeface="Roboto"/>
                <a:ea typeface="Arial"/>
                <a:cs typeface="Arial"/>
              </a:rPr>
              <a:t> timed print is called the </a:t>
            </a:r>
            <a:r>
              <a:rPr lang="en-US" sz="1100" b="1" baseline="0" dirty="0">
                <a:solidFill>
                  <a:srgbClr val="FFFFFF"/>
                </a:solidFill>
                <a:latin typeface="Roboto"/>
                <a:ea typeface="Arial"/>
                <a:cs typeface="Arial"/>
              </a:rPr>
              <a:t>film positive</a:t>
            </a:r>
            <a:r>
              <a:rPr lang="en-US" sz="1100" baseline="0" dirty="0">
                <a:solidFill>
                  <a:srgbClr val="FFFFFF"/>
                </a:solidFill>
                <a:latin typeface="Roboto"/>
                <a:ea typeface="Arial"/>
                <a:cs typeface="Arial"/>
              </a:rPr>
              <a:t>, although it is technically a negative of a negative (meaning each light value is a mirrored/backwards value of the original negative)</a:t>
            </a:r>
            <a:r>
              <a:rPr lang="en-US" sz="1100" dirty="0">
                <a:solidFill>
                  <a:srgbClr val="FFFFFF"/>
                </a:solidFill>
                <a:latin typeface="Roboto"/>
                <a:ea typeface="Arial"/>
                <a:cs typeface="Arial"/>
              </a:rPr>
              <a:t>​</a:t>
            </a:r>
          </a:p>
        </p:txBody>
      </p:sp>
      <p:sp>
        <p:nvSpPr>
          <p:cNvPr id="105" name="Google Shape;105;p18">
            <a:extLst>
              <a:ext uri="{FF2B5EF4-FFF2-40B4-BE49-F238E27FC236}">
                <a16:creationId xmlns:a16="http://schemas.microsoft.com/office/drawing/2014/main" id="{8B08B196-2E9C-B6E6-601E-C481A65A76F6}"/>
              </a:ext>
            </a:extLst>
          </p:cNvPr>
          <p:cNvSpPr txBox="1"/>
          <p:nvPr/>
        </p:nvSpPr>
        <p:spPr>
          <a:xfrm>
            <a:off x="114850" y="4566712"/>
            <a:ext cx="4339500" cy="523190"/>
          </a:xfrm>
          <a:prstGeom prst="rect">
            <a:avLst/>
          </a:prstGeom>
          <a:noFill/>
          <a:ln>
            <a:noFill/>
          </a:ln>
        </p:spPr>
        <p:txBody>
          <a:bodyPr spcFirstLastPara="1" wrap="square" lIns="91425" tIns="91425" rIns="91425" bIns="91425" anchor="t" anchorCtr="0">
            <a:spAutoFit/>
          </a:bodyPr>
          <a:lstStyle/>
          <a:p>
            <a:pPr algn="ctr"/>
            <a:r>
              <a:rPr lang="en" sz="1100" dirty="0">
                <a:solidFill>
                  <a:schemeClr val="dk1"/>
                </a:solidFill>
                <a:latin typeface="Roboto"/>
                <a:ea typeface="Roboto"/>
                <a:cs typeface="Roboto"/>
                <a:sym typeface="Roboto"/>
              </a:rPr>
              <a:t>Above: the Kodak counterpart, used to preview and program </a:t>
            </a:r>
            <a:r>
              <a:rPr lang="en" sz="1100" dirty="0" err="1">
                <a:solidFill>
                  <a:schemeClr val="dk1"/>
                </a:solidFill>
                <a:latin typeface="Roboto"/>
                <a:ea typeface="Roboto"/>
                <a:cs typeface="Roboto"/>
                <a:sym typeface="Roboto"/>
              </a:rPr>
              <a:t>colour</a:t>
            </a:r>
            <a:r>
              <a:rPr lang="en" sz="1100" dirty="0">
                <a:solidFill>
                  <a:schemeClr val="dk1"/>
                </a:solidFill>
                <a:latin typeface="Roboto"/>
                <a:ea typeface="Roboto"/>
                <a:cs typeface="Roboto"/>
                <a:sym typeface="Roboto"/>
              </a:rPr>
              <a:t> and exposure adjustments (known as printer points)</a:t>
            </a:r>
            <a:endParaRPr lang="en" sz="1100" dirty="0">
              <a:solidFill>
                <a:schemeClr val="dk1"/>
              </a:solidFill>
              <a:latin typeface="Roboto"/>
              <a:ea typeface="Roboto"/>
              <a:cs typeface="Roboto"/>
            </a:endParaRPr>
          </a:p>
        </p:txBody>
      </p:sp>
      <p:pic>
        <p:nvPicPr>
          <p:cNvPr id="4" name="Picture 3">
            <a:extLst>
              <a:ext uri="{FF2B5EF4-FFF2-40B4-BE49-F238E27FC236}">
                <a16:creationId xmlns:a16="http://schemas.microsoft.com/office/drawing/2014/main" id="{9EED3EC6-0D20-DB74-C2F9-95E078F51789}"/>
              </a:ext>
            </a:extLst>
          </p:cNvPr>
          <p:cNvPicPr>
            <a:picLocks noChangeAspect="1"/>
          </p:cNvPicPr>
          <p:nvPr/>
        </p:nvPicPr>
        <p:blipFill>
          <a:blip r:embed="rId3"/>
          <a:stretch>
            <a:fillRect/>
          </a:stretch>
        </p:blipFill>
        <p:spPr>
          <a:xfrm>
            <a:off x="333337" y="211810"/>
            <a:ext cx="3869808" cy="4355023"/>
          </a:xfrm>
          <a:prstGeom prst="rect">
            <a:avLst/>
          </a:prstGeom>
        </p:spPr>
      </p:pic>
    </p:spTree>
    <p:extLst>
      <p:ext uri="{BB962C8B-B14F-4D97-AF65-F5344CB8AC3E}">
        <p14:creationId xmlns:p14="http://schemas.microsoft.com/office/powerpoint/2010/main" val="1601477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2828-1884-5D2E-4776-849DBC072659}"/>
              </a:ext>
            </a:extLst>
          </p:cNvPr>
          <p:cNvSpPr>
            <a:spLocks noGrp="1"/>
          </p:cNvSpPr>
          <p:nvPr>
            <p:ph type="title"/>
          </p:nvPr>
        </p:nvSpPr>
        <p:spPr>
          <a:xfrm>
            <a:off x="387900" y="4153725"/>
            <a:ext cx="8368200" cy="686100"/>
          </a:xfrm>
        </p:spPr>
        <p:txBody>
          <a:bodyPr spcFirstLastPara="1" wrap="square" lIns="91425" tIns="91425" rIns="91425" bIns="91425" anchor="b" anchorCtr="0">
            <a:noAutofit/>
          </a:bodyPr>
          <a:lstStyle/>
          <a:p>
            <a:r>
              <a:rPr lang="en-US" sz="1800" dirty="0">
                <a:latin typeface="Roboto"/>
                <a:ea typeface="Roboto"/>
                <a:cs typeface="Roboto"/>
              </a:rPr>
              <a:t>With the advent of digital media, analogue </a:t>
            </a:r>
            <a:r>
              <a:rPr lang="en-US" sz="1800" dirty="0" err="1">
                <a:latin typeface="Roboto"/>
                <a:ea typeface="Roboto"/>
                <a:cs typeface="Roboto"/>
              </a:rPr>
              <a:t>colour</a:t>
            </a:r>
            <a:r>
              <a:rPr lang="en-US" sz="1800" dirty="0">
                <a:latin typeface="Roboto"/>
                <a:ea typeface="Roboto"/>
                <a:cs typeface="Roboto"/>
              </a:rPr>
              <a:t> timing has mostly fallen out of fashion in </a:t>
            </a:r>
            <a:r>
              <a:rPr lang="en-US" sz="1800" dirty="0" err="1">
                <a:latin typeface="Roboto"/>
                <a:ea typeface="Roboto"/>
                <a:cs typeface="Roboto"/>
              </a:rPr>
              <a:t>favour</a:t>
            </a:r>
            <a:r>
              <a:rPr lang="en-US" sz="1800" dirty="0">
                <a:latin typeface="Roboto"/>
                <a:ea typeface="Roboto"/>
                <a:cs typeface="Roboto"/>
              </a:rPr>
              <a:t> of the software based digital intermediate process (DI) for both digitally shot "film" and celluloid.</a:t>
            </a:r>
            <a:endParaRPr lang="en-US" sz="1800" dirty="0"/>
          </a:p>
        </p:txBody>
      </p:sp>
      <p:pic>
        <p:nvPicPr>
          <p:cNvPr id="5" name="Picture 4" descr="A person sitting at a desk with a computer and a monitor&#10;&#10;Description automatically generated">
            <a:extLst>
              <a:ext uri="{FF2B5EF4-FFF2-40B4-BE49-F238E27FC236}">
                <a16:creationId xmlns:a16="http://schemas.microsoft.com/office/drawing/2014/main" id="{804E1C4D-D756-B4BC-9C53-4AC70465EFDA}"/>
              </a:ext>
            </a:extLst>
          </p:cNvPr>
          <p:cNvPicPr>
            <a:picLocks noChangeAspect="1"/>
          </p:cNvPicPr>
          <p:nvPr/>
        </p:nvPicPr>
        <p:blipFill>
          <a:blip r:embed="rId2"/>
          <a:stretch>
            <a:fillRect/>
          </a:stretch>
        </p:blipFill>
        <p:spPr>
          <a:xfrm>
            <a:off x="2038350" y="323374"/>
            <a:ext cx="5067300" cy="3382327"/>
          </a:xfrm>
          <a:prstGeom prst="rect">
            <a:avLst/>
          </a:prstGeom>
        </p:spPr>
      </p:pic>
    </p:spTree>
    <p:extLst>
      <p:ext uri="{BB962C8B-B14F-4D97-AF65-F5344CB8AC3E}">
        <p14:creationId xmlns:p14="http://schemas.microsoft.com/office/powerpoint/2010/main" val="1481604693"/>
      </p:ext>
    </p:extLst>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3d04912-d7b7-47e4-8b0f-dd7e267e3c8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73892BF76B1E4782E4B6DD9FBFC095" ma:contentTypeVersion="11" ma:contentTypeDescription="Create a new document." ma:contentTypeScope="" ma:versionID="65d2c49e05b5b26205b8aef61b951731">
  <xsd:schema xmlns:xsd="http://www.w3.org/2001/XMLSchema" xmlns:xs="http://www.w3.org/2001/XMLSchema" xmlns:p="http://schemas.microsoft.com/office/2006/metadata/properties" xmlns:ns2="83d04912-d7b7-47e4-8b0f-dd7e267e3c8f" targetNamespace="http://schemas.microsoft.com/office/2006/metadata/properties" ma:root="true" ma:fieldsID="6d8492fffe5d600af1c5342fd992ee2a" ns2:_="">
    <xsd:import namespace="83d04912-d7b7-47e4-8b0f-dd7e267e3c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04912-d7b7-47e4-8b0f-dd7e267e3c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91e5737-456d-4f51-ac7e-97451895c88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0624A7-07CC-4E33-9790-48340698BD8C}">
  <ds:schemaRefs>
    <ds:schemaRef ds:uri="http://schemas.microsoft.com/sharepoint/v3/contenttype/forms"/>
  </ds:schemaRefs>
</ds:datastoreItem>
</file>

<file path=customXml/itemProps2.xml><?xml version="1.0" encoding="utf-8"?>
<ds:datastoreItem xmlns:ds="http://schemas.openxmlformats.org/officeDocument/2006/customXml" ds:itemID="{4D708752-9EC4-4E6A-B5CD-B334E395653E}">
  <ds:schemaRefs>
    <ds:schemaRef ds:uri="http://schemas.microsoft.com/office/2006/metadata/properties"/>
    <ds:schemaRef ds:uri="http://schemas.microsoft.com/office/infopath/2007/PartnerControls"/>
    <ds:schemaRef ds:uri="83d04912-d7b7-47e4-8b0f-dd7e267e3c8f"/>
  </ds:schemaRefs>
</ds:datastoreItem>
</file>

<file path=customXml/itemProps3.xml><?xml version="1.0" encoding="utf-8"?>
<ds:datastoreItem xmlns:ds="http://schemas.openxmlformats.org/officeDocument/2006/customXml" ds:itemID="{476F2F5F-BE1D-47A1-9324-85D461A4F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04912-d7b7-47e4-8b0f-dd7e267e3c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18</Slides>
  <Notes>17</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Marina</vt:lpstr>
      <vt:lpstr>COLOUR GRADING &amp; CORRECTION</vt:lpstr>
      <vt:lpstr>COLOUR CORRECTION &amp; GRADING WORKFLOW</vt:lpstr>
      <vt:lpstr>Colour correction/grading in animation</vt:lpstr>
      <vt:lpstr>COLOUR SCRIPT</vt:lpstr>
      <vt:lpstr>GRADING VS CORRECTION</vt:lpstr>
      <vt:lpstr>GRADING VS CORRECTION - continued</vt:lpstr>
      <vt:lpstr>COLOUR TIMING</vt:lpstr>
      <vt:lpstr>COLOUR TIMING - continued</vt:lpstr>
      <vt:lpstr>With the advent of digital media, analogue colour timing has mostly fallen out of fashion in favour of the software based digital intermediate process (DI) for both digitally shot "film" and celluloid.</vt:lpstr>
      <vt:lpstr>COLOUR CORRECTION FIRST PASS VS SECONDARY CORRECTION</vt:lpstr>
      <vt:lpstr>Scopes - LUMA</vt:lpstr>
      <vt:lpstr>Scopes - LUMA</vt:lpstr>
      <vt:lpstr>Scopes - RGB Parade</vt:lpstr>
      <vt:lpstr>Scopes - Vectorscope</vt:lpstr>
      <vt:lpstr>COLOUR CASTS</vt:lpstr>
      <vt:lpstr>“Hero” shots</vt:lpstr>
      <vt:lpstr>GAMMA</vt:lpstr>
      <vt:lpstr>More Tutorials on Colour Correction &amp; 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COLOUR GRADING &amp; CORRECTION</dc:title>
  <cp:revision>283</cp:revision>
  <dcterms:modified xsi:type="dcterms:W3CDTF">2024-02-02T19:55:42Z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2035600</vt:r8>
  </property>
  <property fmtid="{D5CDD505-2E9C-101B-9397-08002B2CF9AE}" pid="3" name="ContentTypeId">
    <vt:lpwstr>0x010100FE73892BF76B1E4782E4B6DD9FBFC095</vt:lpwstr>
  </property>
  <property fmtid="{D5CDD505-2E9C-101B-9397-08002B2CF9AE}" pid="4" name="_ExtendedDescription">
    <vt:lpwstr/>
  </property>
  <property fmtid="{D5CDD505-2E9C-101B-9397-08002B2CF9AE}" pid="5" name="MediaServiceImageTags">
    <vt:lpwstr/>
  </property>
</Properties>
</file>