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4FB92-AE13-5B72-80B9-D4E9AE5E04E8}" v="23" dt="2024-02-02T20:10:48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 Goletski" userId="S::ggoletski@ecuad.ca::c229479d-82bc-4d5a-a1a1-7f4257e35f19" providerId="AD" clId="Web-{2884FB92-AE13-5B72-80B9-D4E9AE5E04E8}"/>
    <pc:docChg chg="modSld">
      <pc:chgData name="Gil Goletski" userId="S::ggoletski@ecuad.ca::c229479d-82bc-4d5a-a1a1-7f4257e35f19" providerId="AD" clId="Web-{2884FB92-AE13-5B72-80B9-D4E9AE5E04E8}" dt="2024-02-02T20:10:48.209" v="19" actId="1076"/>
      <pc:docMkLst>
        <pc:docMk/>
      </pc:docMkLst>
      <pc:sldChg chg="addSp modSp">
        <pc:chgData name="Gil Goletski" userId="S::ggoletski@ecuad.ca::c229479d-82bc-4d5a-a1a1-7f4257e35f19" providerId="AD" clId="Web-{2884FB92-AE13-5B72-80B9-D4E9AE5E04E8}" dt="2024-02-02T20:10:19.693" v="14" actId="1076"/>
        <pc:sldMkLst>
          <pc:docMk/>
          <pc:sldMk cId="0" sldId="262"/>
        </pc:sldMkLst>
        <pc:spChg chg="add mod">
          <ac:chgData name="Gil Goletski" userId="S::ggoletski@ecuad.ca::c229479d-82bc-4d5a-a1a1-7f4257e35f19" providerId="AD" clId="Web-{2884FB92-AE13-5B72-80B9-D4E9AE5E04E8}" dt="2024-02-02T20:10:19.693" v="14" actId="1076"/>
          <ac:spMkLst>
            <pc:docMk/>
            <pc:sldMk cId="0" sldId="262"/>
            <ac:spMk id="2" creationId="{C3E207B1-9C0F-562F-CD76-46A69BDEC0AE}"/>
          </ac:spMkLst>
        </pc:spChg>
        <pc:picChg chg="mod">
          <ac:chgData name="Gil Goletski" userId="S::ggoletski@ecuad.ca::c229479d-82bc-4d5a-a1a1-7f4257e35f19" providerId="AD" clId="Web-{2884FB92-AE13-5B72-80B9-D4E9AE5E04E8}" dt="2024-02-02T20:07:00.208" v="6"/>
          <ac:picMkLst>
            <pc:docMk/>
            <pc:sldMk cId="0" sldId="262"/>
            <ac:picMk id="100" creationId="{00000000-0000-0000-0000-000000000000}"/>
          </ac:picMkLst>
        </pc:picChg>
        <pc:picChg chg="mod">
          <ac:chgData name="Gil Goletski" userId="S::ggoletski@ecuad.ca::c229479d-82bc-4d5a-a1a1-7f4257e35f19" providerId="AD" clId="Web-{2884FB92-AE13-5B72-80B9-D4E9AE5E04E8}" dt="2024-02-02T20:07:53.396" v="9" actId="1076"/>
          <ac:picMkLst>
            <pc:docMk/>
            <pc:sldMk cId="0" sldId="262"/>
            <ac:picMk id="101" creationId="{00000000-0000-0000-0000-000000000000}"/>
          </ac:picMkLst>
        </pc:picChg>
      </pc:sldChg>
      <pc:sldChg chg="addSp modSp">
        <pc:chgData name="Gil Goletski" userId="S::ggoletski@ecuad.ca::c229479d-82bc-4d5a-a1a1-7f4257e35f19" providerId="AD" clId="Web-{2884FB92-AE13-5B72-80B9-D4E9AE5E04E8}" dt="2024-02-02T20:10:48.209" v="19" actId="1076"/>
        <pc:sldMkLst>
          <pc:docMk/>
          <pc:sldMk cId="0" sldId="263"/>
        </pc:sldMkLst>
        <pc:spChg chg="add mod">
          <ac:chgData name="Gil Goletski" userId="S::ggoletski@ecuad.ca::c229479d-82bc-4d5a-a1a1-7f4257e35f19" providerId="AD" clId="Web-{2884FB92-AE13-5B72-80B9-D4E9AE5E04E8}" dt="2024-02-02T20:10:43.241" v="17" actId="14100"/>
          <ac:spMkLst>
            <pc:docMk/>
            <pc:sldMk cId="0" sldId="263"/>
            <ac:spMk id="2" creationId="{2591D621-BB68-D399-46CE-736C491427D7}"/>
          </ac:spMkLst>
        </pc:spChg>
        <pc:picChg chg="mod">
          <ac:chgData name="Gil Goletski" userId="S::ggoletski@ecuad.ca::c229479d-82bc-4d5a-a1a1-7f4257e35f19" providerId="AD" clId="Web-{2884FB92-AE13-5B72-80B9-D4E9AE5E04E8}" dt="2024-02-02T20:10:48.209" v="19" actId="1076"/>
          <ac:picMkLst>
            <pc:docMk/>
            <pc:sldMk cId="0" sldId="263"/>
            <ac:picMk id="108" creationId="{00000000-0000-0000-0000-000000000000}"/>
          </ac:picMkLst>
        </pc:picChg>
      </pc:sldChg>
    </pc:docChg>
  </pc:docChgLst>
  <pc:docChgLst>
    <pc:chgData name="Gil Goletski" userId="S::ggoletski@ecuad.ca::c229479d-82bc-4d5a-a1a1-7f4257e35f19" providerId="AD" clId="Web-{E245CF97-CDE2-4AA9-9FA3-5D0C585DFE5B}"/>
    <pc:docChg chg="addSld delSld modSld">
      <pc:chgData name="Gil Goletski" userId="S::ggoletski@ecuad.ca::c229479d-82bc-4d5a-a1a1-7f4257e35f19" providerId="AD" clId="Web-{E245CF97-CDE2-4AA9-9FA3-5D0C585DFE5B}" dt="2024-01-19T18:01:46.245" v="78" actId="20577"/>
      <pc:docMkLst>
        <pc:docMk/>
      </pc:docMkLst>
      <pc:sldChg chg="modSp">
        <pc:chgData name="Gil Goletski" userId="S::ggoletski@ecuad.ca::c229479d-82bc-4d5a-a1a1-7f4257e35f19" providerId="AD" clId="Web-{E245CF97-CDE2-4AA9-9FA3-5D0C585DFE5B}" dt="2024-01-19T18:01:22.417" v="75" actId="20577"/>
        <pc:sldMkLst>
          <pc:docMk/>
          <pc:sldMk cId="0" sldId="257"/>
        </pc:sldMkLst>
        <pc:spChg chg="mod">
          <ac:chgData name="Gil Goletski" userId="S::ggoletski@ecuad.ca::c229479d-82bc-4d5a-a1a1-7f4257e35f19" providerId="AD" clId="Web-{E245CF97-CDE2-4AA9-9FA3-5D0C585DFE5B}" dt="2024-01-19T18:01:22.417" v="75" actId="20577"/>
          <ac:spMkLst>
            <pc:docMk/>
            <pc:sldMk cId="0" sldId="257"/>
            <ac:spMk id="61" creationId="{00000000-0000-0000-0000-000000000000}"/>
          </ac:spMkLst>
        </pc:spChg>
      </pc:sldChg>
      <pc:sldChg chg="modSp">
        <pc:chgData name="Gil Goletski" userId="S::ggoletski@ecuad.ca::c229479d-82bc-4d5a-a1a1-7f4257e35f19" providerId="AD" clId="Web-{E245CF97-CDE2-4AA9-9FA3-5D0C585DFE5B}" dt="2024-01-19T18:01:46.245" v="78" actId="20577"/>
        <pc:sldMkLst>
          <pc:docMk/>
          <pc:sldMk cId="0" sldId="261"/>
        </pc:sldMkLst>
        <pc:spChg chg="mod">
          <ac:chgData name="Gil Goletski" userId="S::ggoletski@ecuad.ca::c229479d-82bc-4d5a-a1a1-7f4257e35f19" providerId="AD" clId="Web-{E245CF97-CDE2-4AA9-9FA3-5D0C585DFE5B}" dt="2024-01-19T18:01:46.245" v="78" actId="20577"/>
          <ac:spMkLst>
            <pc:docMk/>
            <pc:sldMk cId="0" sldId="261"/>
            <ac:spMk id="91" creationId="{00000000-0000-0000-0000-000000000000}"/>
          </ac:spMkLst>
        </pc:spChg>
      </pc:sldChg>
      <pc:sldChg chg="new del">
        <pc:chgData name="Gil Goletski" userId="S::ggoletski@ecuad.ca::c229479d-82bc-4d5a-a1a1-7f4257e35f19" providerId="AD" clId="Web-{E245CF97-CDE2-4AA9-9FA3-5D0C585DFE5B}" dt="2024-01-19T17:59:52.993" v="1"/>
        <pc:sldMkLst>
          <pc:docMk/>
          <pc:sldMk cId="1316410830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26c8e1e4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26c8e1e4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26c8e1e4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26c8e1e4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26c8e1e4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26c8e1e4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26c8e1e4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26c8e1e4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26c8e1e4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26c8e1e4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26c8e1e4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026c8e1e4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26c8e1e4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026c8e1e4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azXCo88RTsJe2pSnkVKYUWrEFOv7ctW/view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356975"/>
            <a:ext cx="8520600" cy="14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Colour Picking Tutorial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850" y="2892800"/>
            <a:ext cx="1440300" cy="14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KEY CONCEPTS</a:t>
            </a:r>
            <a:endParaRPr sz="300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Digital images for devices &amp; displays are composed using RGB </a:t>
            </a:r>
            <a:r>
              <a:rPr lang="en" sz="1600" dirty="0" err="1">
                <a:solidFill>
                  <a:schemeClr val="dk1"/>
                </a:solidFill>
              </a:rPr>
              <a:t>colour</a:t>
            </a:r>
            <a:r>
              <a:rPr lang="en" sz="1600" dirty="0">
                <a:solidFill>
                  <a:schemeClr val="dk1"/>
                </a:solidFill>
              </a:rPr>
              <a:t> model.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Artwork is typically created on devices &amp; software which display color using the sRGB color space.</a:t>
            </a:r>
            <a:endParaRPr sz="1600" dirty="0">
              <a:solidFill>
                <a:schemeClr val="dk1"/>
              </a:solidFill>
            </a:endParaRPr>
          </a:p>
          <a:p>
            <a:pPr indent="-330200">
              <a:lnSpc>
                <a:spcPct val="114999"/>
              </a:lnSpc>
              <a:spcBef>
                <a:spcPts val="1000"/>
              </a:spcBef>
              <a:buClr>
                <a:schemeClr val="dk1"/>
              </a:buClr>
              <a:buSzPts val="1600"/>
            </a:pPr>
            <a:r>
              <a:rPr lang="en" sz="1600" dirty="0" err="1">
                <a:solidFill>
                  <a:schemeClr val="dk1"/>
                </a:solidFill>
              </a:rPr>
              <a:t>Colours</a:t>
            </a:r>
            <a:r>
              <a:rPr lang="en" sz="1600" dirty="0">
                <a:solidFill>
                  <a:schemeClr val="dk1"/>
                </a:solidFill>
              </a:rPr>
              <a:t> intended to be screened in a theater may be set up in the Rec. 709 </a:t>
            </a:r>
            <a:r>
              <a:rPr lang="en" sz="1600" dirty="0" err="1">
                <a:solidFill>
                  <a:schemeClr val="dk1"/>
                </a:solidFill>
              </a:rPr>
              <a:t>colour</a:t>
            </a:r>
            <a:r>
              <a:rPr lang="en" sz="1600" dirty="0">
                <a:solidFill>
                  <a:schemeClr val="dk1"/>
                </a:solidFill>
              </a:rPr>
              <a:t> space, or ACES</a:t>
            </a:r>
          </a:p>
          <a:p>
            <a:pPr indent="-330200">
              <a:spcBef>
                <a:spcPts val="1000"/>
              </a:spcBef>
              <a:buClr>
                <a:schemeClr val="dk1"/>
              </a:buClr>
              <a:buSzPts val="1600"/>
            </a:pPr>
            <a:r>
              <a:rPr lang="en" sz="1600" dirty="0">
                <a:solidFill>
                  <a:schemeClr val="dk1"/>
                </a:solidFill>
              </a:rPr>
              <a:t>Only </a:t>
            </a:r>
            <a:r>
              <a:rPr lang="en" sz="1600" dirty="0" err="1">
                <a:solidFill>
                  <a:schemeClr val="dk1"/>
                </a:solidFill>
              </a:rPr>
              <a:t>colour</a:t>
            </a:r>
            <a:r>
              <a:rPr lang="en" sz="1600" dirty="0">
                <a:solidFill>
                  <a:schemeClr val="dk1"/>
                </a:solidFill>
              </a:rPr>
              <a:t>-managed software like Maya, Photoshop, Nuke, After Effects, Harmony and DaVinci Resolve, </a:t>
            </a:r>
            <a:r>
              <a:rPr lang="en" sz="1600" dirty="0" err="1">
                <a:solidFill>
                  <a:schemeClr val="dk1"/>
                </a:solidFill>
              </a:rPr>
              <a:t>etc</a:t>
            </a:r>
            <a:r>
              <a:rPr lang="en" sz="1600" dirty="0">
                <a:solidFill>
                  <a:schemeClr val="dk1"/>
                </a:solidFill>
              </a:rPr>
              <a:t>, recognize color space information &amp; allow for accurate color preview. 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A properly calibrated monitor &amp; a controlled lighting space are required for accurate </a:t>
            </a:r>
            <a:r>
              <a:rPr lang="en" sz="1600" dirty="0" err="1">
                <a:solidFill>
                  <a:schemeClr val="dk1"/>
                </a:solidFill>
              </a:rPr>
              <a:t>colour</a:t>
            </a:r>
            <a:r>
              <a:rPr lang="en" sz="1600" dirty="0">
                <a:solidFill>
                  <a:schemeClr val="dk1"/>
                </a:solidFill>
              </a:rPr>
              <a:t> preview.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835400" y="227300"/>
            <a:ext cx="4045200" cy="10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EACH EDIT SUITE CONTAINS:</a:t>
            </a:r>
            <a:endParaRPr sz="300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Eizo CG2420 10-bit color corrected displays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Controlled lighting with grey &amp; black surroundings.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6500K bias light / task light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00" y="152275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835400" y="227300"/>
            <a:ext cx="4045200" cy="10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BIAS LIGHTING</a:t>
            </a:r>
            <a:endParaRPr sz="3000"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LED lights fixed to the back of your monitor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Helps reduce eye strain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Improves perceived contrast–black seems darker and white seems brighter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White point of 6500K (approximate light “temperature” of daylight), the same as the </a:t>
            </a:r>
            <a:r>
              <a:rPr lang="en" sz="1400" dirty="0" err="1">
                <a:solidFill>
                  <a:schemeClr val="dk1"/>
                </a:solidFill>
              </a:rPr>
              <a:t>colour</a:t>
            </a:r>
            <a:r>
              <a:rPr lang="en" sz="1400" dirty="0">
                <a:solidFill>
                  <a:schemeClr val="dk1"/>
                </a:solidFill>
              </a:rPr>
              <a:t> calibrated monitor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88" y="157450"/>
            <a:ext cx="3359300" cy="219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2550" y="2503925"/>
            <a:ext cx="2469625" cy="24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835400" y="227300"/>
            <a:ext cx="4045200" cy="10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BOOKING PROCEDURE</a:t>
            </a:r>
            <a:endParaRPr sz="300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Sign out physical key from Media Resources D1310 on the 1st floor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Ask for Animation Edit-01, Edit-02 or Edit-03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Rooms A3051, A3052 &amp; A3053 on the 3rd floor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75" y="1973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l="30927" t="3832" r="30145" b="583"/>
          <a:stretch/>
        </p:blipFill>
        <p:spPr>
          <a:xfrm rot="-5400000" flipH="1">
            <a:off x="6329620" y="2480282"/>
            <a:ext cx="1056749" cy="34597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 rot="5400000">
            <a:off x="7457400" y="2854375"/>
            <a:ext cx="2233800" cy="612600"/>
          </a:xfrm>
          <a:prstGeom prst="uturnArrow">
            <a:avLst>
              <a:gd name="adj1" fmla="val 10815"/>
              <a:gd name="adj2" fmla="val 11776"/>
              <a:gd name="adj3" fmla="val 19971"/>
              <a:gd name="adj4" fmla="val 43750"/>
              <a:gd name="adj5" fmla="val 75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4835400" y="227300"/>
            <a:ext cx="4045200" cy="10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BEFORE YOU BEGIN COLOUR PICKING:</a:t>
            </a:r>
            <a:endParaRPr sz="300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4939500" y="115132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indent="-317500">
              <a:buClr>
                <a:schemeClr val="dk1"/>
              </a:buClr>
              <a:buSzPts val="1400"/>
              <a:buAutoNum type="arabicPeriod"/>
            </a:pPr>
            <a:r>
              <a:rPr lang="en" sz="1400" dirty="0">
                <a:solidFill>
                  <a:schemeClr val="dk1"/>
                </a:solidFill>
              </a:rPr>
              <a:t>Turn off room lights. 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 dirty="0">
                <a:solidFill>
                  <a:schemeClr val="dk1"/>
                </a:solidFill>
              </a:rPr>
              <a:t>Let display warm up 30 minutes.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 dirty="0">
                <a:solidFill>
                  <a:schemeClr val="dk1"/>
                </a:solidFill>
              </a:rPr>
              <a:t>Turn on bias lighting via pointing the remote at the back of the monitor and pressing the red power button on the top left (pictured on the left)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 dirty="0">
                <a:solidFill>
                  <a:schemeClr val="dk1"/>
                </a:solidFill>
              </a:rPr>
              <a:t>Ensure you’re viewing a lossless image file (no jpgs)</a:t>
            </a:r>
            <a:endParaRPr sz="1400">
              <a:solidFill>
                <a:schemeClr val="dk1"/>
              </a:solidFill>
            </a:endParaRPr>
          </a:p>
          <a:p>
            <a:pPr indent="-317500">
              <a:buClr>
                <a:schemeClr val="dk1"/>
              </a:buClr>
              <a:buSzPts val="1400"/>
              <a:buAutoNum type="arabicPeriod"/>
            </a:pPr>
            <a:r>
              <a:rPr lang="en" sz="1400" dirty="0">
                <a:solidFill>
                  <a:schemeClr val="dk1"/>
                </a:solidFill>
              </a:rPr>
              <a:t>Use the indicated </a:t>
            </a:r>
            <a:r>
              <a:rPr lang="en" sz="1400" dirty="0" err="1">
                <a:solidFill>
                  <a:schemeClr val="dk1"/>
                </a:solidFill>
              </a:rPr>
              <a:t>colour</a:t>
            </a:r>
            <a:r>
              <a:rPr lang="en" sz="1400" dirty="0">
                <a:solidFill>
                  <a:schemeClr val="dk1"/>
                </a:solidFill>
              </a:rPr>
              <a:t> calibrated monitor. Both monitors are calibrated but the indicated reference one will be the most accurate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 dirty="0">
                <a:solidFill>
                  <a:schemeClr val="dk1"/>
                </a:solidFill>
              </a:rPr>
              <a:t>Open your </a:t>
            </a:r>
            <a:r>
              <a:rPr lang="en" sz="1400" dirty="0" err="1">
                <a:solidFill>
                  <a:schemeClr val="dk1"/>
                </a:solidFill>
              </a:rPr>
              <a:t>colour</a:t>
            </a:r>
            <a:r>
              <a:rPr lang="en" sz="1400" dirty="0">
                <a:solidFill>
                  <a:schemeClr val="dk1"/>
                </a:solidFill>
              </a:rPr>
              <a:t> managed software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550" y="1255100"/>
            <a:ext cx="2616349" cy="348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l="12877" t="14227" r="19485" b="5842"/>
          <a:stretch/>
        </p:blipFill>
        <p:spPr>
          <a:xfrm>
            <a:off x="139700" y="109750"/>
            <a:ext cx="1386900" cy="218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835400" y="227300"/>
            <a:ext cx="4045200" cy="10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COLOUR PICKING IN PHOTOSHOP</a:t>
            </a:r>
            <a:endParaRPr sz="300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4939500" y="9526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Navigate to Edit &gt; Colour Settings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Window pictured in this slide should pop up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Match settings to the ones indicated here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Start colour picking!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Good practice to also indicate the colour’s hex code to ensure you are using the exact colour if you are working with multiple softwares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Optional: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Use this palette template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00" name="Google Shape;100;p19" descr="A screenshot of a computer&#10;&#10;Description automatically generated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3775" y="152577"/>
            <a:ext cx="4349524" cy="276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4620" y="3250858"/>
            <a:ext cx="1578776" cy="1510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3E207B1-9C0F-562F-CD76-46A69BDEC0AE}"/>
              </a:ext>
            </a:extLst>
          </p:cNvPr>
          <p:cNvSpPr/>
          <p:nvPr/>
        </p:nvSpPr>
        <p:spPr>
          <a:xfrm>
            <a:off x="-164592" y="566927"/>
            <a:ext cx="758952" cy="1737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4835400" y="227300"/>
            <a:ext cx="4045200" cy="10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COLOUR PICKING IN AFTER EFFECTS</a:t>
            </a:r>
            <a:endParaRPr sz="300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Navigate to File &gt; Project Settings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Window pictured in this slide should pop up, navigate to “Color” tab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Match settings to the ones indicated here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Start colour picking!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08" name="Google Shape;108;p20" descr="A screenshot of a computer&#10;&#10;Description automatically generated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3575" y="804040"/>
            <a:ext cx="3103230" cy="34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591D621-BB68-D399-46CE-736C491427D7}"/>
              </a:ext>
            </a:extLst>
          </p:cNvPr>
          <p:cNvSpPr/>
          <p:nvPr/>
        </p:nvSpPr>
        <p:spPr>
          <a:xfrm>
            <a:off x="274320" y="2112264"/>
            <a:ext cx="781812" cy="1463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d04912-d7b7-47e4-8b0f-dd7e267e3c8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3892BF76B1E4782E4B6DD9FBFC095" ma:contentTypeVersion="11" ma:contentTypeDescription="Create a new document." ma:contentTypeScope="" ma:versionID="65d2c49e05b5b26205b8aef61b951731">
  <xsd:schema xmlns:xsd="http://www.w3.org/2001/XMLSchema" xmlns:xs="http://www.w3.org/2001/XMLSchema" xmlns:p="http://schemas.microsoft.com/office/2006/metadata/properties" xmlns:ns2="83d04912-d7b7-47e4-8b0f-dd7e267e3c8f" targetNamespace="http://schemas.microsoft.com/office/2006/metadata/properties" ma:root="true" ma:fieldsID="6d8492fffe5d600af1c5342fd992ee2a" ns2:_="">
    <xsd:import namespace="83d04912-d7b7-47e4-8b0f-dd7e267e3c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04912-d7b7-47e4-8b0f-dd7e267e3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91e5737-456d-4f51-ac7e-97451895c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E05393-86D8-4A2C-914E-5028FA4A70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921F73-FE1A-4768-80CB-412883EE4822}">
  <ds:schemaRefs>
    <ds:schemaRef ds:uri="http://schemas.microsoft.com/office/2006/metadata/properties"/>
    <ds:schemaRef ds:uri="http://schemas.microsoft.com/office/infopath/2007/PartnerControls"/>
    <ds:schemaRef ds:uri="83d04912-d7b7-47e4-8b0f-dd7e267e3c8f"/>
  </ds:schemaRefs>
</ds:datastoreItem>
</file>

<file path=customXml/itemProps3.xml><?xml version="1.0" encoding="utf-8"?>
<ds:datastoreItem xmlns:ds="http://schemas.openxmlformats.org/officeDocument/2006/customXml" ds:itemID="{21C81508-6302-4A61-BD35-4FECD38E2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04912-d7b7-47e4-8b0f-dd7e267e3c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Colour Picking Tutorial</vt:lpstr>
      <vt:lpstr>KEY CONCEPTS</vt:lpstr>
      <vt:lpstr>EACH EDIT SUITE CONTAINS:</vt:lpstr>
      <vt:lpstr>BIAS LIGHTING</vt:lpstr>
      <vt:lpstr>BOOKING PROCEDURE</vt:lpstr>
      <vt:lpstr>BEFORE YOU BEGIN COLOUR PICKING:</vt:lpstr>
      <vt:lpstr>COLOUR PICKING IN PHOTOSHOP</vt:lpstr>
      <vt:lpstr>COLOUR PICKING IN AFTER EFFECTS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 Picking Tutorial</dc:title>
  <cp:revision>32</cp:revision>
  <dcterms:modified xsi:type="dcterms:W3CDTF">2024-02-02T20:10:49Z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0x010100FE73892BF76B1E4782E4B6DD9FBFC095</vt:lpwstr>
  </property>
  <property fmtid="{D5CDD505-2E9C-101B-9397-08002B2CF9AE}" pid="3" name="Order">
    <vt:r8>2035400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